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92" r:id="rId24"/>
    <p:sldId id="291" r:id="rId25"/>
    <p:sldId id="289" r:id="rId26"/>
    <p:sldId id="288" r:id="rId27"/>
    <p:sldId id="287" r:id="rId28"/>
    <p:sldId id="286" r:id="rId29"/>
    <p:sldId id="282" r:id="rId30"/>
    <p:sldId id="281" r:id="rId31"/>
    <p:sldId id="280" r:id="rId32"/>
    <p:sldId id="279" r:id="rId33"/>
    <p:sldId id="293" r:id="rId34"/>
    <p:sldId id="294" r:id="rId35"/>
    <p:sldId id="295" r:id="rId36"/>
    <p:sldId id="296" r:id="rId37"/>
    <p:sldId id="298" r:id="rId38"/>
    <p:sldId id="297" r:id="rId39"/>
    <p:sldId id="299" r:id="rId40"/>
    <p:sldId id="300" r:id="rId41"/>
    <p:sldId id="301" r:id="rId42"/>
    <p:sldId id="302" r:id="rId43"/>
    <p:sldId id="303" r:id="rId4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5622A-5CF4-43C9-B040-E97DCFC95865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B8DF2-9951-49DE-AAA8-CE358700573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965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1 – Placa informativa colocada junto ao monumento de homenagem aos Judeus que morreram no campo.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B8DF2-9951-49DE-AAA8-CE358700573E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628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20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8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899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426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833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611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812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731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327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883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16E0-9261-478B-B214-6E81BC04C35A}" type="datetimeFigureOut">
              <a:rPr lang="pt-PT" smtClean="0"/>
              <a:pPr/>
              <a:t>29/11/2021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0270E-92A4-4083-B7B5-4950358D183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909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1470025"/>
          </a:xfrm>
        </p:spPr>
        <p:txBody>
          <a:bodyPr/>
          <a:lstStyle/>
          <a:p>
            <a:r>
              <a:rPr lang="pt-PT" dirty="0" smtClean="0"/>
              <a:t>Memória do Holocausto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 lnSpcReduction="10000"/>
          </a:bodyPr>
          <a:lstStyle/>
          <a:p>
            <a:pPr algn="just"/>
            <a:r>
              <a:rPr lang="pt-PT" dirty="0" smtClean="0">
                <a:solidFill>
                  <a:schemeClr val="tx1"/>
                </a:solidFill>
              </a:rPr>
              <a:t>Não é preciso escrever muito. As imagens falam por si mesmas - é preciso dar a conhecer ou relembrar o horror que aconteceu em vários campos de concentração, como em Auschwitz-</a:t>
            </a:r>
            <a:r>
              <a:rPr lang="pt-PT" dirty="0" err="1" smtClean="0">
                <a:solidFill>
                  <a:schemeClr val="tx1"/>
                </a:solidFill>
              </a:rPr>
              <a:t>Birkenau</a:t>
            </a:r>
            <a:r>
              <a:rPr lang="pt-PT" dirty="0" smtClean="0">
                <a:solidFill>
                  <a:schemeClr val="tx1"/>
                </a:solidFill>
              </a:rPr>
              <a:t>, para que tal nunca mais se repita, seja onde for.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Um dos vários blocos (alas) do campo </a:t>
            </a:r>
            <a:r>
              <a:rPr lang="pt-PT" sz="2400" dirty="0" err="1" smtClean="0"/>
              <a:t>Auschwitz</a:t>
            </a:r>
            <a:r>
              <a:rPr lang="pt-PT" sz="2400" dirty="0" smtClean="0"/>
              <a:t> 1 (Bloco 4, na altura o bloco das experiências em laboratório feitas com os judeus). 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6312" y="1600200"/>
            <a:ext cx="6371376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Bloco 6, no campo de </a:t>
            </a:r>
            <a:r>
              <a:rPr lang="pt-PT" sz="2400" dirty="0" err="1" smtClean="0"/>
              <a:t>Auschwitz</a:t>
            </a:r>
            <a:r>
              <a:rPr lang="pt-PT" sz="2400" dirty="0" smtClean="0"/>
              <a:t> 1  - Imagens de algumas prisioneiras que a força nazi documentava e não conseguiu destruir no momento da chegada das tropas aliadas (russas, que chegaram em primeiro lugar ao campo).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9010" y="1600200"/>
            <a:ext cx="5165980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 smtClean="0"/>
              <a:t>Bloco 5, no campo de </a:t>
            </a:r>
            <a:r>
              <a:rPr lang="pt-PT" sz="2400" dirty="0" err="1" smtClean="0"/>
              <a:t>Auschwitz</a:t>
            </a:r>
            <a:r>
              <a:rPr lang="pt-PT" sz="2400" dirty="0" smtClean="0"/>
              <a:t> 1 -  Imagens de alguns prisioneiros que a força nazi documentava e não conseguiu destruir no momento da chegada das tropas aliadas (russas).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Documentos reais de alguns judeus que entraram no campo. 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6812" y="1600200"/>
            <a:ext cx="4830376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Pertences dos judeus (óculos, lunetas, lupas, etc.) retirados pelas tropas nazis quando aqueles chegaram ao campo. 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Pertences dos judeus (malas de viagem), retirados pelas tropas nazis quando aqueles chegaram ao campo.</a:t>
            </a:r>
            <a:endParaRPr lang="pt-PT" sz="2400" dirty="0"/>
          </a:p>
        </p:txBody>
      </p:sp>
      <p:pic>
        <p:nvPicPr>
          <p:cNvPr id="4" name="Marcador de Posição de Conteúdo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700" dirty="0" smtClean="0"/>
              <a:t> Pertences dos judeus (próteses, muletas, etc.), retirados pelas tropas nazis </a:t>
            </a:r>
            <a:r>
              <a:rPr lang="pt-PT" sz="2800" dirty="0" smtClean="0"/>
              <a:t>quando aqueles chegaram ao campo</a:t>
            </a:r>
            <a:r>
              <a:rPr lang="pt-PT" sz="2700" dirty="0" smtClean="0"/>
              <a:t>.</a:t>
            </a:r>
            <a:r>
              <a:rPr lang="pt-PT" sz="2400" dirty="0" smtClean="0"/>
              <a:t/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9812" y="1600200"/>
            <a:ext cx="4264375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Pertences dos judeus (sapatos), retirados pelas tropas nazis quando aqueles chegaram ao campo.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Pertences dos judeus (escovas, utensílios da barba, etc.), retirados pelas tropas nazis quando aqueles chegaram ao campo.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Pertences dos judeus (copos e canecas), retirados pelas tropas nazis  quando aqueles chegaram ao campo 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545" y="1600200"/>
            <a:ext cx="7470909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3812" y="62009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</a:t>
            </a:r>
            <a:r>
              <a:rPr lang="pt-PT" sz="2400" dirty="0"/>
              <a:t>Placa informativa colocada junto ao monumento de homenagem </a:t>
            </a:r>
            <a:r>
              <a:rPr lang="pt-PT" sz="2400" dirty="0" smtClean="0"/>
              <a:t>aos cerca de um milhão e meio de homens, mulheres e crianças, maioritariamente judeus,  </a:t>
            </a:r>
            <a:r>
              <a:rPr lang="pt-PT" sz="2400" dirty="0"/>
              <a:t>que morreram no campo.</a:t>
            </a:r>
            <a:br>
              <a:rPr lang="pt-PT" sz="2400" dirty="0"/>
            </a:br>
            <a:endParaRPr lang="pt-PT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/>
          <a:lstStyle/>
          <a:p>
            <a:pPr algn="just"/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71420"/>
            <a:ext cx="6840760" cy="40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Pertences dos judeus (latas de creme dos sapatos), retirados pelas tropas nazis quando aqueles chegaram ao campo.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9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A forma como se olhava para a dita “liberdade” (à entrada do campo), vista pelos primeiros prisioneiros em </a:t>
            </a:r>
            <a:r>
              <a:rPr lang="pt-PT" sz="2400" dirty="0" err="1" smtClean="0"/>
              <a:t>Auschwitz</a:t>
            </a:r>
            <a:r>
              <a:rPr lang="pt-PT" sz="2400" dirty="0" smtClean="0"/>
              <a:t>. </a:t>
            </a:r>
            <a:endParaRPr lang="pt-PT" sz="2400" dirty="0"/>
          </a:p>
        </p:txBody>
      </p:sp>
      <p:pic>
        <p:nvPicPr>
          <p:cNvPr id="4" name="Marcador de Posição de Conteúdo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Frase do general nazi Hans Frank, apelando ao genocídio dos judeus.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2627" y="1600200"/>
            <a:ext cx="54387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PT" sz="2400" dirty="0" smtClean="0"/>
              <a:t>Local de execução, por enforcamento, na ala central do campo, para que todos assistissem. 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2865" y="1600200"/>
            <a:ext cx="533827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 Local de tortura da “Gestapo” para os resistentes. </a:t>
            </a:r>
            <a:endParaRPr lang="pt-PT" sz="2400" dirty="0"/>
          </a:p>
        </p:txBody>
      </p:sp>
      <p:pic>
        <p:nvPicPr>
          <p:cNvPr id="4" name="Marcador de Posição de Conteúdo 3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2400" dirty="0" smtClean="0"/>
              <a:t> Gás “ZIKLON B”, responsável pela morte de milhares e milhares de prisioneiros.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2906" y="1600200"/>
            <a:ext cx="28781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Uma das câmaras de gás onde muitíssimos judeus perderam a vida, pensando que de um banho se tratasse. 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 Fornos de cremação dos corpos.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Entrada para Campo II </a:t>
            </a:r>
            <a:r>
              <a:rPr lang="pt-PT" sz="2400" dirty="0" err="1" smtClean="0"/>
              <a:t>Birkenau</a:t>
            </a:r>
            <a:r>
              <a:rPr lang="pt-PT" sz="2400" dirty="0" smtClean="0"/>
              <a:t>, onde chegavam inúmeros comboios de judeus, vindos dos vários países da Europa que os nazis ocuparam (famosa imagem retratada no filme  “A lista de </a:t>
            </a:r>
            <a:r>
              <a:rPr lang="pt-PT" sz="2400" dirty="0" err="1" smtClean="0"/>
              <a:t>Schindler</a:t>
            </a:r>
            <a:r>
              <a:rPr lang="pt-PT" sz="2400" dirty="0" smtClean="0"/>
              <a:t>”).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17765" y="1600200"/>
            <a:ext cx="510846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Um dos “</a:t>
            </a:r>
            <a:r>
              <a:rPr lang="pt-PT" sz="2400" dirty="0" err="1" smtClean="0"/>
              <a:t>Vagons</a:t>
            </a:r>
            <a:r>
              <a:rPr lang="pt-PT" sz="2400" dirty="0" smtClean="0"/>
              <a:t>” dos comboios dentro do campo II, rigorosamente preservado, mostrando as condições </a:t>
            </a:r>
            <a:r>
              <a:rPr lang="pt-PT" sz="2400" dirty="0" err="1" smtClean="0"/>
              <a:t>sub-humanas</a:t>
            </a:r>
            <a:r>
              <a:rPr lang="pt-PT" sz="2400" dirty="0" smtClean="0"/>
              <a:t> em que os prisioneiros eram transportados. 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1031" y="1600200"/>
            <a:ext cx="56819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Frase  sarcasticamente célebre </a:t>
            </a:r>
            <a:r>
              <a:rPr lang="pt-PT" sz="2400" dirty="0"/>
              <a:t>na entrada do campo </a:t>
            </a:r>
            <a:r>
              <a:rPr lang="pt-PT" sz="2400" dirty="0" smtClean="0"/>
              <a:t> - “O </a:t>
            </a:r>
            <a:r>
              <a:rPr lang="pt-PT" sz="2400" dirty="0"/>
              <a:t>Trabalho Liberta”.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871"/>
            <a:ext cx="8229600" cy="4392621"/>
          </a:xfrm>
        </p:spPr>
      </p:pic>
    </p:spTree>
    <p:extLst>
      <p:ext uri="{BB962C8B-B14F-4D97-AF65-F5344CB8AC3E}">
        <p14:creationId xmlns:p14="http://schemas.microsoft.com/office/powerpoint/2010/main" val="40004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 </a:t>
            </a:r>
            <a:r>
              <a:rPr lang="pt-PT" sz="2400" dirty="0"/>
              <a:t>A imensidão do Campo II (</a:t>
            </a:r>
            <a:r>
              <a:rPr lang="pt-PT" sz="2400" dirty="0" err="1"/>
              <a:t>Birkenau</a:t>
            </a:r>
            <a:r>
              <a:rPr lang="pt-PT" sz="2400" dirty="0"/>
              <a:t>).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 </a:t>
            </a:r>
            <a:r>
              <a:rPr lang="pt-PT" sz="2400" dirty="0"/>
              <a:t>Posto de vigia das forças nazis.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200" dirty="0" smtClean="0"/>
              <a:t> </a:t>
            </a:r>
            <a:r>
              <a:rPr lang="pt-PT" sz="2200" dirty="0"/>
              <a:t>Porta de entrada para uma ala do campo, onde se encontravam os prisioneiros </a:t>
            </a:r>
            <a:r>
              <a:rPr lang="pt-PT" sz="2200" dirty="0" smtClean="0"/>
              <a:t>(foi tudo </a:t>
            </a:r>
            <a:r>
              <a:rPr lang="pt-PT" sz="2200" dirty="0"/>
              <a:t>destruído pelas tropas </a:t>
            </a:r>
            <a:r>
              <a:rPr lang="pt-PT" sz="2200" dirty="0" smtClean="0"/>
              <a:t>nazis, </a:t>
            </a:r>
            <a:r>
              <a:rPr lang="pt-PT" sz="2200" dirty="0"/>
              <a:t>numa tentativa de esconder o </a:t>
            </a:r>
            <a:r>
              <a:rPr lang="pt-PT" sz="2200" dirty="0" smtClean="0"/>
              <a:t>genocídio, </a:t>
            </a:r>
            <a:r>
              <a:rPr lang="pt-PT" sz="2200" dirty="0"/>
              <a:t>quando verificaram que iriam ser invadidos pelas forças aliadas).  </a:t>
            </a:r>
            <a:r>
              <a:rPr lang="pt-PT" sz="2400" dirty="0"/>
              <a:t/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Entrada </a:t>
            </a:r>
            <a:r>
              <a:rPr lang="pt-PT" sz="2400" dirty="0"/>
              <a:t>para uma </a:t>
            </a:r>
            <a:r>
              <a:rPr lang="pt-PT" sz="2400" dirty="0" smtClean="0"/>
              <a:t>das </a:t>
            </a:r>
            <a:r>
              <a:rPr lang="pt-PT" sz="2400" dirty="0"/>
              <a:t>casernas dos prisioneiros.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9399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200" dirty="0" smtClean="0"/>
              <a:t>Interior </a:t>
            </a:r>
            <a:r>
              <a:rPr lang="pt-PT" sz="2200" dirty="0"/>
              <a:t>da caserna, </a:t>
            </a:r>
            <a:r>
              <a:rPr lang="pt-PT" sz="2200" dirty="0" smtClean="0"/>
              <a:t>ilustrativa da dureza das condições de vida dos prisioneiros.</a:t>
            </a: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165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Local </a:t>
            </a:r>
            <a:r>
              <a:rPr lang="pt-PT" sz="2400" dirty="0"/>
              <a:t>de descanso dos prisioneiros.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220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Uma </a:t>
            </a:r>
            <a:r>
              <a:rPr lang="pt-PT" sz="2400" dirty="0"/>
              <a:t>das casas de banho de uma ala.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22" y="1600200"/>
            <a:ext cx="5761756" cy="4525963"/>
          </a:xfrm>
        </p:spPr>
      </p:pic>
    </p:spTree>
    <p:extLst>
      <p:ext uri="{BB962C8B-B14F-4D97-AF65-F5344CB8AC3E}">
        <p14:creationId xmlns:p14="http://schemas.microsoft.com/office/powerpoint/2010/main" val="43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 Sanitas</a:t>
            </a:r>
            <a:r>
              <a:rPr lang="pt-PT" sz="2400" dirty="0"/>
              <a:t/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0363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Sanita</a:t>
            </a:r>
            <a:r>
              <a:rPr lang="pt-PT" sz="2400" dirty="0"/>
              <a:t>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880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200" dirty="0" smtClean="0"/>
              <a:t>Local </a:t>
            </a:r>
            <a:r>
              <a:rPr lang="pt-PT" sz="2200" dirty="0"/>
              <a:t>onde uma das sobreviventes testemunhou que sobreviveu ao </a:t>
            </a:r>
            <a:r>
              <a:rPr lang="pt-PT" sz="2200" dirty="0" smtClean="0"/>
              <a:t>holocausto, </a:t>
            </a:r>
            <a:r>
              <a:rPr lang="pt-PT" sz="2200" dirty="0"/>
              <a:t>por lhe ter sido dado o trabalho de limpar as fossas sanitárias. O cheiro era nauseabundo, mas o calor protegeu-a do </a:t>
            </a:r>
            <a:r>
              <a:rPr lang="pt-PT" sz="2200" dirty="0" smtClean="0"/>
              <a:t>frio.</a:t>
            </a:r>
            <a:r>
              <a:rPr lang="pt-PT" sz="2400" dirty="0"/>
              <a:t/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4880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</a:t>
            </a:r>
            <a:r>
              <a:rPr lang="pt-PT" sz="2400" dirty="0"/>
              <a:t>Quadro ilustrativo da chegada dos prisioneiros ao campo, recebidos com uma orquestra.</a:t>
            </a:r>
            <a:br>
              <a:rPr lang="pt-PT" sz="2400" dirty="0"/>
            </a:br>
            <a:endParaRPr lang="pt-PT" sz="2400" dirty="0">
              <a:latin typeface="+mn-lt"/>
            </a:endParaRPr>
          </a:p>
        </p:txBody>
      </p:sp>
      <p:pic>
        <p:nvPicPr>
          <p:cNvPr id="4" name="Marcador de Posição de Conteúdo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0961" y="1600200"/>
            <a:ext cx="3482077" cy="4525963"/>
          </a:xfrm>
        </p:spPr>
      </p:pic>
    </p:spTree>
    <p:extLst>
      <p:ext uri="{BB962C8B-B14F-4D97-AF65-F5344CB8AC3E}">
        <p14:creationId xmlns:p14="http://schemas.microsoft.com/office/powerpoint/2010/main" val="16693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Câmaras </a:t>
            </a:r>
            <a:r>
              <a:rPr lang="pt-PT" sz="2400" dirty="0"/>
              <a:t>de gás, destruídas pelas forças </a:t>
            </a:r>
            <a:r>
              <a:rPr lang="pt-PT" sz="2400" dirty="0" smtClean="0"/>
              <a:t>nazis, </a:t>
            </a:r>
            <a:r>
              <a:rPr lang="pt-PT" sz="2400" dirty="0"/>
              <a:t>numa tentativa de esconder o horror do holocausto.</a:t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247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Câmaras </a:t>
            </a:r>
            <a:r>
              <a:rPr lang="pt-PT" sz="2400" dirty="0"/>
              <a:t>de gás, destruídas pelas forças nazis numa tentativa de esconder o horror do holocausto.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944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/>
              <a:t>47 – Obra de arte que assinalou o 1º ano de lembrança do </a:t>
            </a:r>
            <a:r>
              <a:rPr lang="pt-PT" sz="2400" dirty="0" smtClean="0"/>
              <a:t>holocausto – para que a humanidade não esqueça e não permita que estas atrocidades se repitam.</a:t>
            </a: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66" y="1600200"/>
            <a:ext cx="2978467" cy="4525963"/>
          </a:xfrm>
        </p:spPr>
      </p:pic>
    </p:spTree>
    <p:extLst>
      <p:ext uri="{BB962C8B-B14F-4D97-AF65-F5344CB8AC3E}">
        <p14:creationId xmlns:p14="http://schemas.microsoft.com/office/powerpoint/2010/main" val="38137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000" dirty="0" smtClean="0"/>
              <a:t>Ficha técnica</a:t>
            </a:r>
            <a:endParaRPr lang="pt-PT" sz="20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smtClean="0"/>
              <a:t>Fotografias e legendas -  João Horta</a:t>
            </a:r>
          </a:p>
          <a:p>
            <a:r>
              <a:rPr lang="pt-PT" sz="2400" dirty="0" smtClean="0"/>
              <a:t>Execução do </a:t>
            </a:r>
            <a:r>
              <a:rPr lang="pt-PT" sz="2400" dirty="0" err="1" smtClean="0"/>
              <a:t>p.point</a:t>
            </a:r>
            <a:r>
              <a:rPr lang="pt-PT" sz="2400" dirty="0" smtClean="0"/>
              <a:t> </a:t>
            </a:r>
            <a:r>
              <a:rPr lang="pt-PT" sz="2400" smtClean="0"/>
              <a:t>– </a:t>
            </a:r>
            <a:r>
              <a:rPr lang="pt-PT" sz="2400" smtClean="0"/>
              <a:t>Paulo Sá</a:t>
            </a:r>
            <a:endParaRPr lang="pt-PT" sz="2400" dirty="0" smtClean="0"/>
          </a:p>
          <a:p>
            <a:endParaRPr lang="pt-PT" dirty="0" smtClean="0"/>
          </a:p>
          <a:p>
            <a:pPr marL="0" indent="0">
              <a:buNone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24598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Vedação </a:t>
            </a:r>
            <a:r>
              <a:rPr lang="pt-PT" sz="2400" dirty="0"/>
              <a:t>fortemente cerrada do 1º campo Auschwitz 1 (local onde se concentravam as tropas do </a:t>
            </a:r>
            <a:r>
              <a:rPr lang="pt-PT" sz="2400" dirty="0" smtClean="0"/>
              <a:t>regime nazi). </a:t>
            </a:r>
            <a:r>
              <a:rPr lang="pt-PT" sz="2400" dirty="0"/>
              <a:t/>
            </a:r>
            <a:br>
              <a:rPr lang="pt-PT" sz="2400" dirty="0"/>
            </a:br>
            <a:endParaRPr lang="pt-PT" sz="2400" dirty="0">
              <a:latin typeface="+mn-lt"/>
            </a:endParaRPr>
          </a:p>
        </p:txBody>
      </p:sp>
      <p:pic>
        <p:nvPicPr>
          <p:cNvPr id="4" name="Marcador de Posição de Conteúdo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649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 </a:t>
            </a:r>
            <a:r>
              <a:rPr lang="pt-PT" sz="2400" dirty="0"/>
              <a:t>Vedação eléctrica e em arame farpado.</a:t>
            </a:r>
            <a:br>
              <a:rPr lang="pt-PT" sz="2400" dirty="0"/>
            </a:br>
            <a:endParaRPr lang="pt-PT" sz="2400" dirty="0">
              <a:latin typeface="+mn-lt"/>
            </a:endParaRPr>
          </a:p>
        </p:txBody>
      </p:sp>
      <p:pic>
        <p:nvPicPr>
          <p:cNvPr id="4" name="Marcador de Posição de Conteúdo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803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 </a:t>
            </a:r>
            <a:r>
              <a:rPr lang="pt-PT" sz="2400" dirty="0"/>
              <a:t>Vedação eléctrica e em arame farpado.</a:t>
            </a:r>
            <a:br>
              <a:rPr lang="pt-PT" sz="2400" dirty="0"/>
            </a:br>
            <a:endParaRPr lang="pt-PT" sz="2400" dirty="0">
              <a:latin typeface="+mn-lt"/>
            </a:endParaRPr>
          </a:p>
        </p:txBody>
      </p:sp>
      <p:pic>
        <p:nvPicPr>
          <p:cNvPr id="4" name="Marcador de Posição de Conteúdo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702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sz="2400" dirty="0" smtClean="0"/>
              <a:t> Placa metafórica de madeira alertando do perigo.</a:t>
            </a:r>
            <a:br>
              <a:rPr lang="pt-PT" sz="2400" dirty="0" smtClean="0"/>
            </a:br>
            <a:r>
              <a:rPr lang="pt-PT" sz="2400" dirty="0"/>
              <a:t/>
            </a:r>
            <a:br>
              <a:rPr lang="pt-PT" sz="2400" dirty="0"/>
            </a:br>
            <a:endParaRPr lang="pt-PT" sz="2400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247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400" dirty="0" smtClean="0"/>
              <a:t> Local no interior do campo </a:t>
            </a:r>
            <a:r>
              <a:rPr lang="pt-PT" sz="2400" dirty="0" err="1" smtClean="0"/>
              <a:t>Auschwitz</a:t>
            </a:r>
            <a:r>
              <a:rPr lang="pt-PT" sz="2400" dirty="0" smtClean="0"/>
              <a:t> 1.</a:t>
            </a:r>
            <a:br>
              <a:rPr lang="pt-PT" sz="2400" dirty="0" smtClean="0"/>
            </a:br>
            <a:endParaRPr lang="pt-PT" sz="2400" dirty="0"/>
          </a:p>
        </p:txBody>
      </p:sp>
      <p:pic>
        <p:nvPicPr>
          <p:cNvPr id="4" name="Marcador de Posição de Conteúdo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121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783</Words>
  <Application>Microsoft Office PowerPoint</Application>
  <PresentationFormat>Apresentação no Ecrã (4:3)</PresentationFormat>
  <Paragraphs>48</Paragraphs>
  <Slides>43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43</vt:i4>
      </vt:variant>
    </vt:vector>
  </HeadingPairs>
  <TitlesOfParts>
    <vt:vector size="44" baseType="lpstr">
      <vt:lpstr>Tema do Office</vt:lpstr>
      <vt:lpstr>Memória do Holocausto</vt:lpstr>
      <vt:lpstr> Placa informativa colocada junto ao monumento de homenagem aos cerca de um milhão e meio de homens, mulheres e crianças, maioritariamente judeus,  que morreram no campo. </vt:lpstr>
      <vt:lpstr>Frase  sarcasticamente célebre na entrada do campo  - “O Trabalho Liberta”. </vt:lpstr>
      <vt:lpstr> Quadro ilustrativo da chegada dos prisioneiros ao campo, recebidos com uma orquestra. </vt:lpstr>
      <vt:lpstr>Vedação fortemente cerrada do 1º campo Auschwitz 1 (local onde se concentravam as tropas do regime nazi).  </vt:lpstr>
      <vt:lpstr> Vedação eléctrica e em arame farpado. </vt:lpstr>
      <vt:lpstr> Vedação eléctrica e em arame farpado. </vt:lpstr>
      <vt:lpstr> Placa metafórica de madeira alertando do perigo.  </vt:lpstr>
      <vt:lpstr> Local no interior do campo Auschwitz 1. </vt:lpstr>
      <vt:lpstr> Um dos vários blocos (alas) do campo Auschwitz 1 (Bloco 4, na altura o bloco das experiências em laboratório feitas com os judeus).  </vt:lpstr>
      <vt:lpstr>Bloco 6, no campo de Auschwitz 1  - Imagens de algumas prisioneiras que a força nazi documentava e não conseguiu destruir no momento da chegada das tropas aliadas (russas, que chegaram em primeiro lugar ao campo). </vt:lpstr>
      <vt:lpstr> Bloco 5, no campo de Auschwitz 1 -  Imagens de alguns prisioneiros que a força nazi documentava e não conseguiu destruir no momento da chegada das tropas aliadas (russas). </vt:lpstr>
      <vt:lpstr>Documentos reais de alguns judeus que entraram no campo.  </vt:lpstr>
      <vt:lpstr>Pertences dos judeus (óculos, lunetas, lupas, etc.) retirados pelas tropas nazis quando aqueles chegaram ao campo.  </vt:lpstr>
      <vt:lpstr>Pertences dos judeus (malas de viagem), retirados pelas tropas nazis quando aqueles chegaram ao campo.</vt:lpstr>
      <vt:lpstr> Pertences dos judeus (próteses, muletas, etc.), retirados pelas tropas nazis quando aqueles chegaram ao campo. </vt:lpstr>
      <vt:lpstr>Pertences dos judeus (sapatos), retirados pelas tropas nazis quando aqueles chegaram ao campo. </vt:lpstr>
      <vt:lpstr>Pertences dos judeus (escovas, utensílios da barba, etc.), retirados pelas tropas nazis quando aqueles chegaram ao campo. </vt:lpstr>
      <vt:lpstr> Pertences dos judeus (copos e canecas), retirados pelas tropas nazis  quando aqueles chegaram ao campo . </vt:lpstr>
      <vt:lpstr>Pertences dos judeus (latas de creme dos sapatos), retirados pelas tropas nazis quando aqueles chegaram ao campo. </vt:lpstr>
      <vt:lpstr>A forma como se olhava para a dita “liberdade” (à entrada do campo), vista pelos primeiros prisioneiros em Auschwitz. </vt:lpstr>
      <vt:lpstr> Frase do general nazi Hans Frank, apelando ao genocídio dos judeus. </vt:lpstr>
      <vt:lpstr>Local de execução, por enforcamento, na ala central do campo, para que todos assistissem.  </vt:lpstr>
      <vt:lpstr> Local de tortura da “Gestapo” para os resistentes. </vt:lpstr>
      <vt:lpstr> Gás “ZIKLON B”, responsável pela morte de milhares e milhares de prisioneiros. </vt:lpstr>
      <vt:lpstr> Uma das câmaras de gás onde muitíssimos judeus perderam a vida, pensando que de um banho se tratasse.  </vt:lpstr>
      <vt:lpstr> Fornos de cremação dos corpos. </vt:lpstr>
      <vt:lpstr> Entrada para Campo II Birkenau, onde chegavam inúmeros comboios de judeus, vindos dos vários países da Europa que os nazis ocuparam (famosa imagem retratada no filme  “A lista de Schindler”). </vt:lpstr>
      <vt:lpstr>Um dos “Vagons” dos comboios dentro do campo II, rigorosamente preservado, mostrando as condições sub-humanas em que os prisioneiros eram transportados.  </vt:lpstr>
      <vt:lpstr> A imensidão do Campo II (Birkenau). </vt:lpstr>
      <vt:lpstr> Posto de vigia das forças nazis. </vt:lpstr>
      <vt:lpstr> Porta de entrada para uma ala do campo, onde se encontravam os prisioneiros (foi tudo destruído pelas tropas nazis, numa tentativa de esconder o genocídio, quando verificaram que iriam ser invadidos pelas forças aliadas).   </vt:lpstr>
      <vt:lpstr>Entrada para uma das casernas dos prisioneiros. </vt:lpstr>
      <vt:lpstr>Interior da caserna, ilustrativa da dureza das condições de vida dos prisioneiros.</vt:lpstr>
      <vt:lpstr>Local de descanso dos prisioneiros. </vt:lpstr>
      <vt:lpstr>Uma das casas de banho de uma ala.</vt:lpstr>
      <vt:lpstr> Sanitas </vt:lpstr>
      <vt:lpstr>Sanita. </vt:lpstr>
      <vt:lpstr>Local onde uma das sobreviventes testemunhou que sobreviveu ao holocausto, por lhe ter sido dado o trabalho de limpar as fossas sanitárias. O cheiro era nauseabundo, mas o calor protegeu-a do frio. </vt:lpstr>
      <vt:lpstr>Câmaras de gás, destruídas pelas forças nazis, numa tentativa de esconder o horror do holocausto. </vt:lpstr>
      <vt:lpstr>Câmaras de gás, destruídas pelas forças nazis numa tentativa de esconder o horror do holocausto.</vt:lpstr>
      <vt:lpstr>47 – Obra de arte que assinalou o 1º ano de lembrança do holocausto – para que a humanidade não esqueça e não permita que estas atrocidades se repitam.</vt:lpstr>
      <vt:lpstr>Ficha técnica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Memória do Holocausto</dc:title>
  <dc:creator>dt</dc:creator>
  <cp:lastModifiedBy>Professor</cp:lastModifiedBy>
  <cp:revision>28</cp:revision>
  <dcterms:created xsi:type="dcterms:W3CDTF">2015-01-21T12:04:15Z</dcterms:created>
  <dcterms:modified xsi:type="dcterms:W3CDTF">2021-11-29T00:18:29Z</dcterms:modified>
</cp:coreProperties>
</file>