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-1392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slide" Target="../slides/slide27.xml"/><Relationship Id="rId1" Type="http://schemas.openxmlformats.org/officeDocument/2006/relationships/slide" Target="../slides/slide26.xml"/><Relationship Id="rId4" Type="http://schemas.openxmlformats.org/officeDocument/2006/relationships/slide" Target="../slides/slide29.xm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7ECD1E-7C74-49A3-AD24-CFE79ACBACC9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3CB96AB5-D35B-4C98-BCE3-81C47D91558A}">
      <dgm:prSet phldrT="[Texto]"/>
      <dgm:spPr/>
      <dgm:t>
        <a:bodyPr/>
        <a:lstStyle/>
        <a:p>
          <a:r>
            <a:rPr lang="pt-PT" dirty="0"/>
            <a:t>Produção</a:t>
          </a:r>
        </a:p>
      </dgm:t>
    </dgm:pt>
    <dgm:pt modelId="{C81DF3E1-C7F5-4BF8-BC22-7FBC68B80C04}" type="parTrans" cxnId="{6304A433-F035-4229-AD10-7991777154F5}">
      <dgm:prSet/>
      <dgm:spPr/>
      <dgm:t>
        <a:bodyPr/>
        <a:lstStyle/>
        <a:p>
          <a:endParaRPr lang="pt-PT"/>
        </a:p>
      </dgm:t>
    </dgm:pt>
    <dgm:pt modelId="{AF2DA04A-A9C9-40C8-9A23-4582B529BAC2}" type="sibTrans" cxnId="{6304A433-F035-4229-AD10-7991777154F5}">
      <dgm:prSet/>
      <dgm:spPr/>
      <dgm:t>
        <a:bodyPr/>
        <a:lstStyle/>
        <a:p>
          <a:endParaRPr lang="pt-PT"/>
        </a:p>
      </dgm:t>
    </dgm:pt>
    <dgm:pt modelId="{782579E0-1854-47AC-A4E1-4A39EF9D3505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PT" dirty="0"/>
        </a:p>
      </dgm:t>
    </dgm:pt>
    <dgm:pt modelId="{E5B82082-5CB2-455E-AD8F-342CA6859D0D}" type="parTrans" cxnId="{A4A8DA32-21EC-4407-92A1-124A6F175059}">
      <dgm:prSet/>
      <dgm:spPr/>
      <dgm:t>
        <a:bodyPr/>
        <a:lstStyle/>
        <a:p>
          <a:endParaRPr lang="pt-PT"/>
        </a:p>
      </dgm:t>
    </dgm:pt>
    <dgm:pt modelId="{1B69FD59-64D8-4DF3-88C0-CC4D16369EB1}" type="sibTrans" cxnId="{A4A8DA32-21EC-4407-92A1-124A6F175059}">
      <dgm:prSet/>
      <dgm:spPr/>
      <dgm:t>
        <a:bodyPr/>
        <a:lstStyle/>
        <a:p>
          <a:endParaRPr lang="pt-PT"/>
        </a:p>
      </dgm:t>
    </dgm:pt>
    <dgm:pt modelId="{D06780E7-FF4F-43EF-A84C-9A970DDB9C1A}">
      <dgm:prSet phldrT="[Texto]"/>
      <dgm:spPr/>
      <dgm:t>
        <a:bodyPr/>
        <a:lstStyle/>
        <a:p>
          <a:r>
            <a:rPr lang="pt-PT" dirty="0"/>
            <a:t>Distribuição</a:t>
          </a:r>
        </a:p>
      </dgm:t>
    </dgm:pt>
    <dgm:pt modelId="{64E57085-F127-40C5-8DB6-EA20CA63E7A3}" type="parTrans" cxnId="{0B238C2F-DF50-467F-AD8A-18D504F862DE}">
      <dgm:prSet/>
      <dgm:spPr/>
      <dgm:t>
        <a:bodyPr/>
        <a:lstStyle/>
        <a:p>
          <a:endParaRPr lang="pt-PT"/>
        </a:p>
      </dgm:t>
    </dgm:pt>
    <dgm:pt modelId="{6DD51F19-6880-4ABE-B3F4-0C3EFF32C152}" type="sibTrans" cxnId="{0B238C2F-DF50-467F-AD8A-18D504F862DE}">
      <dgm:prSet/>
      <dgm:spPr/>
      <dgm:t>
        <a:bodyPr/>
        <a:lstStyle/>
        <a:p>
          <a:endParaRPr lang="pt-PT"/>
        </a:p>
      </dgm:t>
    </dgm:pt>
    <dgm:pt modelId="{A96623FC-A26B-480A-9B8B-4A865E982944}">
      <dgm:prSet phldrT="[Texto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t-PT"/>
        </a:p>
      </dgm:t>
    </dgm:pt>
    <dgm:pt modelId="{A12F6D9D-99E5-43EE-AE7A-24F4AD06CC35}" type="parTrans" cxnId="{E45D2438-BAE5-4943-92C6-64831A5049C4}">
      <dgm:prSet/>
      <dgm:spPr/>
      <dgm:t>
        <a:bodyPr/>
        <a:lstStyle/>
        <a:p>
          <a:endParaRPr lang="pt-PT"/>
        </a:p>
      </dgm:t>
    </dgm:pt>
    <dgm:pt modelId="{F4C4189F-1311-412E-B563-98E180C1C3E7}" type="sibTrans" cxnId="{E45D2438-BAE5-4943-92C6-64831A5049C4}">
      <dgm:prSet/>
      <dgm:spPr/>
      <dgm:t>
        <a:bodyPr/>
        <a:lstStyle/>
        <a:p>
          <a:endParaRPr lang="pt-PT"/>
        </a:p>
      </dgm:t>
    </dgm:pt>
    <dgm:pt modelId="{409AC14C-42F6-47ED-9354-5975A06A27F1}">
      <dgm:prSet phldrT="[Texto]"/>
      <dgm:spPr/>
      <dgm:t>
        <a:bodyPr/>
        <a:lstStyle/>
        <a:p>
          <a:r>
            <a:rPr lang="pt-PT" dirty="0"/>
            <a:t>Repartição de rendimento</a:t>
          </a:r>
        </a:p>
      </dgm:t>
    </dgm:pt>
    <dgm:pt modelId="{E6FE7185-1576-4735-B8A7-B02120DA8202}" type="parTrans" cxnId="{9025CEFD-7F76-4DDE-B3C6-3D8DE1820E16}">
      <dgm:prSet/>
      <dgm:spPr/>
      <dgm:t>
        <a:bodyPr/>
        <a:lstStyle/>
        <a:p>
          <a:endParaRPr lang="pt-PT"/>
        </a:p>
      </dgm:t>
    </dgm:pt>
    <dgm:pt modelId="{872EA830-4545-4A73-905F-7A8E65295929}" type="sibTrans" cxnId="{9025CEFD-7F76-4DDE-B3C6-3D8DE1820E16}">
      <dgm:prSet/>
      <dgm:spPr/>
      <dgm:t>
        <a:bodyPr/>
        <a:lstStyle/>
        <a:p>
          <a:endParaRPr lang="pt-PT"/>
        </a:p>
      </dgm:t>
    </dgm:pt>
    <dgm:pt modelId="{56D40337-C854-410D-83CE-86310F5246A6}">
      <dgm:prSet phldrT="[Texto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t-PT" dirty="0"/>
        </a:p>
      </dgm:t>
    </dgm:pt>
    <dgm:pt modelId="{D7994A55-8CF7-4B2C-A6CC-5A75CEBC81EA}" type="parTrans" cxnId="{7039FA42-E2FE-4411-80CD-9622130B66AE}">
      <dgm:prSet/>
      <dgm:spPr/>
      <dgm:t>
        <a:bodyPr/>
        <a:lstStyle/>
        <a:p>
          <a:endParaRPr lang="pt-PT"/>
        </a:p>
      </dgm:t>
    </dgm:pt>
    <dgm:pt modelId="{0F18991A-5267-42EE-8D3D-95B0A6982F8F}" type="sibTrans" cxnId="{7039FA42-E2FE-4411-80CD-9622130B66AE}">
      <dgm:prSet/>
      <dgm:spPr/>
      <dgm:t>
        <a:bodyPr/>
        <a:lstStyle/>
        <a:p>
          <a:endParaRPr lang="pt-PT"/>
        </a:p>
      </dgm:t>
    </dgm:pt>
    <dgm:pt modelId="{C19692C8-73BF-4008-A8A0-AB64FDC08548}">
      <dgm:prSet/>
      <dgm:spPr/>
      <dgm:t>
        <a:bodyPr/>
        <a:lstStyle/>
        <a:p>
          <a:r>
            <a:rPr lang="pt-PT" dirty="0"/>
            <a:t>Consumo</a:t>
          </a:r>
        </a:p>
      </dgm:t>
    </dgm:pt>
    <dgm:pt modelId="{6E915F75-F7DA-48CD-9A59-A8C4B43CC211}" type="parTrans" cxnId="{19BCDAF1-5810-4383-80F6-034FAE956BEF}">
      <dgm:prSet/>
      <dgm:spPr/>
      <dgm:t>
        <a:bodyPr/>
        <a:lstStyle/>
        <a:p>
          <a:endParaRPr lang="pt-PT"/>
        </a:p>
      </dgm:t>
    </dgm:pt>
    <dgm:pt modelId="{DFDEDB55-67C7-48B7-A033-9DA3A1FDF34F}" type="sibTrans" cxnId="{19BCDAF1-5810-4383-80F6-034FAE956BEF}">
      <dgm:prSet/>
      <dgm:spPr/>
      <dgm:t>
        <a:bodyPr/>
        <a:lstStyle/>
        <a:p>
          <a:endParaRPr lang="pt-PT"/>
        </a:p>
      </dgm:t>
    </dgm:pt>
    <dgm:pt modelId="{3AFD7A3C-AD9F-434C-A2E6-C60F44D0EBFC}" type="pres">
      <dgm:prSet presAssocID="{E17ECD1E-7C74-49A3-AD24-CFE79ACBACC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1DB602D-3C78-4E33-93A9-03CCB352FF47}" type="pres">
      <dgm:prSet presAssocID="{3CB96AB5-D35B-4C98-BCE3-81C47D91558A}" presName="composite" presStyleCnt="0"/>
      <dgm:spPr/>
    </dgm:pt>
    <dgm:pt modelId="{7AA67E60-8911-466B-9651-39139491B552}" type="pres">
      <dgm:prSet presAssocID="{3CB96AB5-D35B-4C98-BCE3-81C47D91558A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81EB63F-3A81-43CC-8A9E-612563DA5FE5}" type="pres">
      <dgm:prSet presAssocID="{3CB96AB5-D35B-4C98-BCE3-81C47D91558A}" presName="parSh" presStyleLbl="node1" presStyleIdx="0" presStyleCnt="4"/>
      <dgm:spPr/>
      <dgm:t>
        <a:bodyPr/>
        <a:lstStyle/>
        <a:p>
          <a:endParaRPr lang="pt-PT"/>
        </a:p>
      </dgm:t>
    </dgm:pt>
    <dgm:pt modelId="{D9452DBE-13D6-46E6-A0D3-9633A7D43C33}" type="pres">
      <dgm:prSet presAssocID="{3CB96AB5-D35B-4C98-BCE3-81C47D91558A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0FACA2B-5AE8-4120-9B8F-9F22EB130623}" type="pres">
      <dgm:prSet presAssocID="{AF2DA04A-A9C9-40C8-9A23-4582B529BAC2}" presName="sibTrans" presStyleLbl="sibTrans2D1" presStyleIdx="0" presStyleCnt="3"/>
      <dgm:spPr/>
      <dgm:t>
        <a:bodyPr/>
        <a:lstStyle/>
        <a:p>
          <a:endParaRPr lang="pt-PT"/>
        </a:p>
      </dgm:t>
    </dgm:pt>
    <dgm:pt modelId="{44755D2E-1B9D-46E3-AA7B-17A762620BDA}" type="pres">
      <dgm:prSet presAssocID="{AF2DA04A-A9C9-40C8-9A23-4582B529BAC2}" presName="connTx" presStyleLbl="sibTrans2D1" presStyleIdx="0" presStyleCnt="3"/>
      <dgm:spPr/>
      <dgm:t>
        <a:bodyPr/>
        <a:lstStyle/>
        <a:p>
          <a:endParaRPr lang="pt-PT"/>
        </a:p>
      </dgm:t>
    </dgm:pt>
    <dgm:pt modelId="{984C88E5-EC4F-42F7-86F9-8E2525C3CF93}" type="pres">
      <dgm:prSet presAssocID="{D06780E7-FF4F-43EF-A84C-9A970DDB9C1A}" presName="composite" presStyleCnt="0"/>
      <dgm:spPr/>
    </dgm:pt>
    <dgm:pt modelId="{82E57DE1-305B-4037-8BBA-7ED58B25F8B1}" type="pres">
      <dgm:prSet presAssocID="{D06780E7-FF4F-43EF-A84C-9A970DDB9C1A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A336CED-452C-463E-8815-913585B5E1CE}" type="pres">
      <dgm:prSet presAssocID="{D06780E7-FF4F-43EF-A84C-9A970DDB9C1A}" presName="parSh" presStyleLbl="node1" presStyleIdx="1" presStyleCnt="4"/>
      <dgm:spPr/>
      <dgm:t>
        <a:bodyPr/>
        <a:lstStyle/>
        <a:p>
          <a:endParaRPr lang="pt-PT"/>
        </a:p>
      </dgm:t>
    </dgm:pt>
    <dgm:pt modelId="{3A88B333-4055-4755-A912-C213DF00BD33}" type="pres">
      <dgm:prSet presAssocID="{D06780E7-FF4F-43EF-A84C-9A970DDB9C1A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EB2E510-7A33-4C77-A039-C5DBE9BE0BA8}" type="pres">
      <dgm:prSet presAssocID="{6DD51F19-6880-4ABE-B3F4-0C3EFF32C152}" presName="sibTrans" presStyleLbl="sibTrans2D1" presStyleIdx="1" presStyleCnt="3"/>
      <dgm:spPr/>
      <dgm:t>
        <a:bodyPr/>
        <a:lstStyle/>
        <a:p>
          <a:endParaRPr lang="pt-PT"/>
        </a:p>
      </dgm:t>
    </dgm:pt>
    <dgm:pt modelId="{2949702A-514C-4A21-B215-69456C8BF4EB}" type="pres">
      <dgm:prSet presAssocID="{6DD51F19-6880-4ABE-B3F4-0C3EFF32C152}" presName="connTx" presStyleLbl="sibTrans2D1" presStyleIdx="1" presStyleCnt="3"/>
      <dgm:spPr/>
      <dgm:t>
        <a:bodyPr/>
        <a:lstStyle/>
        <a:p>
          <a:endParaRPr lang="pt-PT"/>
        </a:p>
      </dgm:t>
    </dgm:pt>
    <dgm:pt modelId="{FCCE8ADB-9A47-41D0-BCDB-1AED0DEC75A0}" type="pres">
      <dgm:prSet presAssocID="{409AC14C-42F6-47ED-9354-5975A06A27F1}" presName="composite" presStyleCnt="0"/>
      <dgm:spPr/>
    </dgm:pt>
    <dgm:pt modelId="{5EC0C9E8-1363-4BB7-A135-60EB8FADCB21}" type="pres">
      <dgm:prSet presAssocID="{409AC14C-42F6-47ED-9354-5975A06A27F1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60A2036-258C-4765-8764-663ADCB6AAC3}" type="pres">
      <dgm:prSet presAssocID="{409AC14C-42F6-47ED-9354-5975A06A27F1}" presName="parSh" presStyleLbl="node1" presStyleIdx="2" presStyleCnt="4"/>
      <dgm:spPr/>
      <dgm:t>
        <a:bodyPr/>
        <a:lstStyle/>
        <a:p>
          <a:endParaRPr lang="pt-PT"/>
        </a:p>
      </dgm:t>
    </dgm:pt>
    <dgm:pt modelId="{5A253554-8F70-445C-BE64-D29EB71A41FA}" type="pres">
      <dgm:prSet presAssocID="{409AC14C-42F6-47ED-9354-5975A06A27F1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D3E775E-0FBF-4D0B-A397-8F5F8729D64D}" type="pres">
      <dgm:prSet presAssocID="{872EA830-4545-4A73-905F-7A8E65295929}" presName="sibTrans" presStyleLbl="sibTrans2D1" presStyleIdx="2" presStyleCnt="3"/>
      <dgm:spPr/>
      <dgm:t>
        <a:bodyPr/>
        <a:lstStyle/>
        <a:p>
          <a:endParaRPr lang="pt-PT"/>
        </a:p>
      </dgm:t>
    </dgm:pt>
    <dgm:pt modelId="{E7FAA009-E895-4ABC-AD54-5A32D5D0E84B}" type="pres">
      <dgm:prSet presAssocID="{872EA830-4545-4A73-905F-7A8E65295929}" presName="connTx" presStyleLbl="sibTrans2D1" presStyleIdx="2" presStyleCnt="3"/>
      <dgm:spPr/>
      <dgm:t>
        <a:bodyPr/>
        <a:lstStyle/>
        <a:p>
          <a:endParaRPr lang="pt-PT"/>
        </a:p>
      </dgm:t>
    </dgm:pt>
    <dgm:pt modelId="{2F6FCB02-C96A-44E2-A618-775999B2D006}" type="pres">
      <dgm:prSet presAssocID="{C19692C8-73BF-4008-A8A0-AB64FDC08548}" presName="composite" presStyleCnt="0"/>
      <dgm:spPr/>
    </dgm:pt>
    <dgm:pt modelId="{3286EBBF-7A30-4898-A59A-163F87796D8C}" type="pres">
      <dgm:prSet presAssocID="{C19692C8-73BF-4008-A8A0-AB64FDC08548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23E3173-9146-4A8B-A145-A4C77C9F2363}" type="pres">
      <dgm:prSet presAssocID="{C19692C8-73BF-4008-A8A0-AB64FDC08548}" presName="parSh" presStyleLbl="node1" presStyleIdx="3" presStyleCnt="4"/>
      <dgm:spPr/>
      <dgm:t>
        <a:bodyPr/>
        <a:lstStyle/>
        <a:p>
          <a:endParaRPr lang="pt-PT"/>
        </a:p>
      </dgm:t>
    </dgm:pt>
    <dgm:pt modelId="{2BB63645-EBF1-4028-8716-C1929707B550}" type="pres">
      <dgm:prSet presAssocID="{C19692C8-73BF-4008-A8A0-AB64FDC08548}" presName="desTx" presStyleLbl="fgAcc1" presStyleIdx="3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36C0FE47-ACD9-4C8D-8843-3B211B9919AE}" type="presOf" srcId="{782579E0-1854-47AC-A4E1-4A39EF9D3505}" destId="{D9452DBE-13D6-46E6-A0D3-9633A7D43C33}" srcOrd="0" destOrd="0" presId="urn:microsoft.com/office/officeart/2005/8/layout/process3"/>
    <dgm:cxn modelId="{647739C9-3114-47ED-B788-28A3D28DA5F2}" type="presOf" srcId="{409AC14C-42F6-47ED-9354-5975A06A27F1}" destId="{F60A2036-258C-4765-8764-663ADCB6AAC3}" srcOrd="1" destOrd="0" presId="urn:microsoft.com/office/officeart/2005/8/layout/process3"/>
    <dgm:cxn modelId="{9B4F9E1E-D882-4857-B2A6-D02D41CD620C}" type="presOf" srcId="{AF2DA04A-A9C9-40C8-9A23-4582B529BAC2}" destId="{44755D2E-1B9D-46E3-AA7B-17A762620BDA}" srcOrd="1" destOrd="0" presId="urn:microsoft.com/office/officeart/2005/8/layout/process3"/>
    <dgm:cxn modelId="{D20704C8-E45C-4406-99AD-5FEA9CE037E1}" type="presOf" srcId="{D06780E7-FF4F-43EF-A84C-9A970DDB9C1A}" destId="{EA336CED-452C-463E-8815-913585B5E1CE}" srcOrd="1" destOrd="0" presId="urn:microsoft.com/office/officeart/2005/8/layout/process3"/>
    <dgm:cxn modelId="{6304A433-F035-4229-AD10-7991777154F5}" srcId="{E17ECD1E-7C74-49A3-AD24-CFE79ACBACC9}" destId="{3CB96AB5-D35B-4C98-BCE3-81C47D91558A}" srcOrd="0" destOrd="0" parTransId="{C81DF3E1-C7F5-4BF8-BC22-7FBC68B80C04}" sibTransId="{AF2DA04A-A9C9-40C8-9A23-4582B529BAC2}"/>
    <dgm:cxn modelId="{7039FA42-E2FE-4411-80CD-9622130B66AE}" srcId="{409AC14C-42F6-47ED-9354-5975A06A27F1}" destId="{56D40337-C854-410D-83CE-86310F5246A6}" srcOrd="0" destOrd="0" parTransId="{D7994A55-8CF7-4B2C-A6CC-5A75CEBC81EA}" sibTransId="{0F18991A-5267-42EE-8D3D-95B0A6982F8F}"/>
    <dgm:cxn modelId="{168FD8F3-A5D4-46FB-8640-0671E9E57A20}" type="presOf" srcId="{872EA830-4545-4A73-905F-7A8E65295929}" destId="{4D3E775E-0FBF-4D0B-A397-8F5F8729D64D}" srcOrd="0" destOrd="0" presId="urn:microsoft.com/office/officeart/2005/8/layout/process3"/>
    <dgm:cxn modelId="{D7A3AF3E-C1E1-4F01-B166-9105A1947C0A}" type="presOf" srcId="{872EA830-4545-4A73-905F-7A8E65295929}" destId="{E7FAA009-E895-4ABC-AD54-5A32D5D0E84B}" srcOrd="1" destOrd="0" presId="urn:microsoft.com/office/officeart/2005/8/layout/process3"/>
    <dgm:cxn modelId="{701CF8FB-4202-4FEA-9E57-5C54752F0C75}" type="presOf" srcId="{AF2DA04A-A9C9-40C8-9A23-4582B529BAC2}" destId="{E0FACA2B-5AE8-4120-9B8F-9F22EB130623}" srcOrd="0" destOrd="0" presId="urn:microsoft.com/office/officeart/2005/8/layout/process3"/>
    <dgm:cxn modelId="{98AF89CC-C46F-4D83-BE5E-EB21628620D1}" type="presOf" srcId="{6DD51F19-6880-4ABE-B3F4-0C3EFF32C152}" destId="{2949702A-514C-4A21-B215-69456C8BF4EB}" srcOrd="1" destOrd="0" presId="urn:microsoft.com/office/officeart/2005/8/layout/process3"/>
    <dgm:cxn modelId="{61EF89E2-8645-4BF9-80AF-461C2072E213}" type="presOf" srcId="{C19692C8-73BF-4008-A8A0-AB64FDC08548}" destId="{323E3173-9146-4A8B-A145-A4C77C9F2363}" srcOrd="1" destOrd="0" presId="urn:microsoft.com/office/officeart/2005/8/layout/process3"/>
    <dgm:cxn modelId="{9025CEFD-7F76-4DDE-B3C6-3D8DE1820E16}" srcId="{E17ECD1E-7C74-49A3-AD24-CFE79ACBACC9}" destId="{409AC14C-42F6-47ED-9354-5975A06A27F1}" srcOrd="2" destOrd="0" parTransId="{E6FE7185-1576-4735-B8A7-B02120DA8202}" sibTransId="{872EA830-4545-4A73-905F-7A8E65295929}"/>
    <dgm:cxn modelId="{CF0C6C27-76D7-4314-B757-C8B33EC5A1F3}" type="presOf" srcId="{3CB96AB5-D35B-4C98-BCE3-81C47D91558A}" destId="{7AA67E60-8911-466B-9651-39139491B552}" srcOrd="0" destOrd="0" presId="urn:microsoft.com/office/officeart/2005/8/layout/process3"/>
    <dgm:cxn modelId="{EBA35484-BA74-4E58-9805-170446E57F47}" type="presOf" srcId="{A96623FC-A26B-480A-9B8B-4A865E982944}" destId="{3A88B333-4055-4755-A912-C213DF00BD33}" srcOrd="0" destOrd="0" presId="urn:microsoft.com/office/officeart/2005/8/layout/process3"/>
    <dgm:cxn modelId="{24190EBE-242F-4C26-86E9-50724B6FBE49}" type="presOf" srcId="{56D40337-C854-410D-83CE-86310F5246A6}" destId="{5A253554-8F70-445C-BE64-D29EB71A41FA}" srcOrd="0" destOrd="0" presId="urn:microsoft.com/office/officeart/2005/8/layout/process3"/>
    <dgm:cxn modelId="{9CE6ACED-5741-4DEB-B1DC-71437610C0A6}" type="presOf" srcId="{409AC14C-42F6-47ED-9354-5975A06A27F1}" destId="{5EC0C9E8-1363-4BB7-A135-60EB8FADCB21}" srcOrd="0" destOrd="0" presId="urn:microsoft.com/office/officeart/2005/8/layout/process3"/>
    <dgm:cxn modelId="{D6EF6E98-4FC0-4A4A-BC6E-198060F1DCBA}" type="presOf" srcId="{3CB96AB5-D35B-4C98-BCE3-81C47D91558A}" destId="{181EB63F-3A81-43CC-8A9E-612563DA5FE5}" srcOrd="1" destOrd="0" presId="urn:microsoft.com/office/officeart/2005/8/layout/process3"/>
    <dgm:cxn modelId="{ADFD6218-F9DC-4A80-8DFA-832427BDCB49}" type="presOf" srcId="{C19692C8-73BF-4008-A8A0-AB64FDC08548}" destId="{3286EBBF-7A30-4898-A59A-163F87796D8C}" srcOrd="0" destOrd="0" presId="urn:microsoft.com/office/officeart/2005/8/layout/process3"/>
    <dgm:cxn modelId="{E45D2438-BAE5-4943-92C6-64831A5049C4}" srcId="{D06780E7-FF4F-43EF-A84C-9A970DDB9C1A}" destId="{A96623FC-A26B-480A-9B8B-4A865E982944}" srcOrd="0" destOrd="0" parTransId="{A12F6D9D-99E5-43EE-AE7A-24F4AD06CC35}" sibTransId="{F4C4189F-1311-412E-B563-98E180C1C3E7}"/>
    <dgm:cxn modelId="{19BCDAF1-5810-4383-80F6-034FAE956BEF}" srcId="{E17ECD1E-7C74-49A3-AD24-CFE79ACBACC9}" destId="{C19692C8-73BF-4008-A8A0-AB64FDC08548}" srcOrd="3" destOrd="0" parTransId="{6E915F75-F7DA-48CD-9A59-A8C4B43CC211}" sibTransId="{DFDEDB55-67C7-48B7-A033-9DA3A1FDF34F}"/>
    <dgm:cxn modelId="{A4A8DA32-21EC-4407-92A1-124A6F175059}" srcId="{3CB96AB5-D35B-4C98-BCE3-81C47D91558A}" destId="{782579E0-1854-47AC-A4E1-4A39EF9D3505}" srcOrd="0" destOrd="0" parTransId="{E5B82082-5CB2-455E-AD8F-342CA6859D0D}" sibTransId="{1B69FD59-64D8-4DF3-88C0-CC4D16369EB1}"/>
    <dgm:cxn modelId="{87BF6A59-5D67-48F0-84E7-786922C02CAC}" type="presOf" srcId="{6DD51F19-6880-4ABE-B3F4-0C3EFF32C152}" destId="{5EB2E510-7A33-4C77-A039-C5DBE9BE0BA8}" srcOrd="0" destOrd="0" presId="urn:microsoft.com/office/officeart/2005/8/layout/process3"/>
    <dgm:cxn modelId="{B17590DF-DF98-41E1-B842-6FDF2F57AEFF}" type="presOf" srcId="{D06780E7-FF4F-43EF-A84C-9A970DDB9C1A}" destId="{82E57DE1-305B-4037-8BBA-7ED58B25F8B1}" srcOrd="0" destOrd="0" presId="urn:microsoft.com/office/officeart/2005/8/layout/process3"/>
    <dgm:cxn modelId="{0B238C2F-DF50-467F-AD8A-18D504F862DE}" srcId="{E17ECD1E-7C74-49A3-AD24-CFE79ACBACC9}" destId="{D06780E7-FF4F-43EF-A84C-9A970DDB9C1A}" srcOrd="1" destOrd="0" parTransId="{64E57085-F127-40C5-8DB6-EA20CA63E7A3}" sibTransId="{6DD51F19-6880-4ABE-B3F4-0C3EFF32C152}"/>
    <dgm:cxn modelId="{0E65C429-6CD3-4A06-85FB-03EE7344E785}" type="presOf" srcId="{E17ECD1E-7C74-49A3-AD24-CFE79ACBACC9}" destId="{3AFD7A3C-AD9F-434C-A2E6-C60F44D0EBFC}" srcOrd="0" destOrd="0" presId="urn:microsoft.com/office/officeart/2005/8/layout/process3"/>
    <dgm:cxn modelId="{422A906F-053A-42E7-94C7-20A95E91C3A5}" type="presParOf" srcId="{3AFD7A3C-AD9F-434C-A2E6-C60F44D0EBFC}" destId="{01DB602D-3C78-4E33-93A9-03CCB352FF47}" srcOrd="0" destOrd="0" presId="urn:microsoft.com/office/officeart/2005/8/layout/process3"/>
    <dgm:cxn modelId="{C64C0512-D379-4380-9D4F-B9AF13FD17FA}" type="presParOf" srcId="{01DB602D-3C78-4E33-93A9-03CCB352FF47}" destId="{7AA67E60-8911-466B-9651-39139491B552}" srcOrd="0" destOrd="0" presId="urn:microsoft.com/office/officeart/2005/8/layout/process3"/>
    <dgm:cxn modelId="{F7514E13-A92E-49BC-A098-1D1E70AADC3A}" type="presParOf" srcId="{01DB602D-3C78-4E33-93A9-03CCB352FF47}" destId="{181EB63F-3A81-43CC-8A9E-612563DA5FE5}" srcOrd="1" destOrd="0" presId="urn:microsoft.com/office/officeart/2005/8/layout/process3"/>
    <dgm:cxn modelId="{1B2D62BB-FD5E-4EDA-95E5-AF65EBC556F7}" type="presParOf" srcId="{01DB602D-3C78-4E33-93A9-03CCB352FF47}" destId="{D9452DBE-13D6-46E6-A0D3-9633A7D43C33}" srcOrd="2" destOrd="0" presId="urn:microsoft.com/office/officeart/2005/8/layout/process3"/>
    <dgm:cxn modelId="{8CDD79DD-6F52-44B5-916C-61519DCBFEAA}" type="presParOf" srcId="{3AFD7A3C-AD9F-434C-A2E6-C60F44D0EBFC}" destId="{E0FACA2B-5AE8-4120-9B8F-9F22EB130623}" srcOrd="1" destOrd="0" presId="urn:microsoft.com/office/officeart/2005/8/layout/process3"/>
    <dgm:cxn modelId="{38D49334-2E97-4917-9F80-8D770DAA0313}" type="presParOf" srcId="{E0FACA2B-5AE8-4120-9B8F-9F22EB130623}" destId="{44755D2E-1B9D-46E3-AA7B-17A762620BDA}" srcOrd="0" destOrd="0" presId="urn:microsoft.com/office/officeart/2005/8/layout/process3"/>
    <dgm:cxn modelId="{B8932097-BCBA-4780-8EE3-315A17A2E3BC}" type="presParOf" srcId="{3AFD7A3C-AD9F-434C-A2E6-C60F44D0EBFC}" destId="{984C88E5-EC4F-42F7-86F9-8E2525C3CF93}" srcOrd="2" destOrd="0" presId="urn:microsoft.com/office/officeart/2005/8/layout/process3"/>
    <dgm:cxn modelId="{79523AE0-7346-48CB-9CE0-F01601DB6E59}" type="presParOf" srcId="{984C88E5-EC4F-42F7-86F9-8E2525C3CF93}" destId="{82E57DE1-305B-4037-8BBA-7ED58B25F8B1}" srcOrd="0" destOrd="0" presId="urn:microsoft.com/office/officeart/2005/8/layout/process3"/>
    <dgm:cxn modelId="{8B61AE9D-4A14-4E6A-8D4D-AAC6E7CEDA99}" type="presParOf" srcId="{984C88E5-EC4F-42F7-86F9-8E2525C3CF93}" destId="{EA336CED-452C-463E-8815-913585B5E1CE}" srcOrd="1" destOrd="0" presId="urn:microsoft.com/office/officeart/2005/8/layout/process3"/>
    <dgm:cxn modelId="{0B83A228-64FC-4643-A7C1-878085DF322D}" type="presParOf" srcId="{984C88E5-EC4F-42F7-86F9-8E2525C3CF93}" destId="{3A88B333-4055-4755-A912-C213DF00BD33}" srcOrd="2" destOrd="0" presId="urn:microsoft.com/office/officeart/2005/8/layout/process3"/>
    <dgm:cxn modelId="{E06790FD-C399-4DF3-A971-2B47FF053669}" type="presParOf" srcId="{3AFD7A3C-AD9F-434C-A2E6-C60F44D0EBFC}" destId="{5EB2E510-7A33-4C77-A039-C5DBE9BE0BA8}" srcOrd="3" destOrd="0" presId="urn:microsoft.com/office/officeart/2005/8/layout/process3"/>
    <dgm:cxn modelId="{B3E3BCCB-7407-4DFD-94FB-142B1B66932B}" type="presParOf" srcId="{5EB2E510-7A33-4C77-A039-C5DBE9BE0BA8}" destId="{2949702A-514C-4A21-B215-69456C8BF4EB}" srcOrd="0" destOrd="0" presId="urn:microsoft.com/office/officeart/2005/8/layout/process3"/>
    <dgm:cxn modelId="{7E93B0E5-021F-42C8-BAB7-7FCA47223613}" type="presParOf" srcId="{3AFD7A3C-AD9F-434C-A2E6-C60F44D0EBFC}" destId="{FCCE8ADB-9A47-41D0-BCDB-1AED0DEC75A0}" srcOrd="4" destOrd="0" presId="urn:microsoft.com/office/officeart/2005/8/layout/process3"/>
    <dgm:cxn modelId="{6D99FEE1-26AB-4D50-A713-F8FB49DE608A}" type="presParOf" srcId="{FCCE8ADB-9A47-41D0-BCDB-1AED0DEC75A0}" destId="{5EC0C9E8-1363-4BB7-A135-60EB8FADCB21}" srcOrd="0" destOrd="0" presId="urn:microsoft.com/office/officeart/2005/8/layout/process3"/>
    <dgm:cxn modelId="{3CF7883A-E2F1-4BAB-9547-3A0A1DAE6893}" type="presParOf" srcId="{FCCE8ADB-9A47-41D0-BCDB-1AED0DEC75A0}" destId="{F60A2036-258C-4765-8764-663ADCB6AAC3}" srcOrd="1" destOrd="0" presId="urn:microsoft.com/office/officeart/2005/8/layout/process3"/>
    <dgm:cxn modelId="{5463FF8D-4775-4BE1-825D-0738DD5E2CB2}" type="presParOf" srcId="{FCCE8ADB-9A47-41D0-BCDB-1AED0DEC75A0}" destId="{5A253554-8F70-445C-BE64-D29EB71A41FA}" srcOrd="2" destOrd="0" presId="urn:microsoft.com/office/officeart/2005/8/layout/process3"/>
    <dgm:cxn modelId="{EF786369-9D58-47D7-B5D7-9A5998514396}" type="presParOf" srcId="{3AFD7A3C-AD9F-434C-A2E6-C60F44D0EBFC}" destId="{4D3E775E-0FBF-4D0B-A397-8F5F8729D64D}" srcOrd="5" destOrd="0" presId="urn:microsoft.com/office/officeart/2005/8/layout/process3"/>
    <dgm:cxn modelId="{0DCCAB52-7029-433D-A561-009B8D989D3E}" type="presParOf" srcId="{4D3E775E-0FBF-4D0B-A397-8F5F8729D64D}" destId="{E7FAA009-E895-4ABC-AD54-5A32D5D0E84B}" srcOrd="0" destOrd="0" presId="urn:microsoft.com/office/officeart/2005/8/layout/process3"/>
    <dgm:cxn modelId="{FEF852DF-8A58-4967-8B2F-A0416FFC5936}" type="presParOf" srcId="{3AFD7A3C-AD9F-434C-A2E6-C60F44D0EBFC}" destId="{2F6FCB02-C96A-44E2-A618-775999B2D006}" srcOrd="6" destOrd="0" presId="urn:microsoft.com/office/officeart/2005/8/layout/process3"/>
    <dgm:cxn modelId="{7A117EE8-35B6-4D7B-ACC3-2F1C6E59760A}" type="presParOf" srcId="{2F6FCB02-C96A-44E2-A618-775999B2D006}" destId="{3286EBBF-7A30-4898-A59A-163F87796D8C}" srcOrd="0" destOrd="0" presId="urn:microsoft.com/office/officeart/2005/8/layout/process3"/>
    <dgm:cxn modelId="{E052A930-9565-4309-9A23-BE49B24C0E7E}" type="presParOf" srcId="{2F6FCB02-C96A-44E2-A618-775999B2D006}" destId="{323E3173-9146-4A8B-A145-A4C77C9F2363}" srcOrd="1" destOrd="0" presId="urn:microsoft.com/office/officeart/2005/8/layout/process3"/>
    <dgm:cxn modelId="{FFD2AFA0-A7C1-49F5-86C9-2DE1FD04F058}" type="presParOf" srcId="{2F6FCB02-C96A-44E2-A618-775999B2D006}" destId="{2BB63645-EBF1-4028-8716-C1929707B55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FD1926-67FD-4986-BF97-85750E781E4A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C39AC498-0374-4AB2-B1A1-F1763FDD8F57}">
      <dgm:prSet phldrT="[Texto]" custT="1"/>
      <dgm:spPr/>
      <dgm:t>
        <a:bodyPr/>
        <a:lstStyle/>
        <a:p>
          <a:pPr algn="l"/>
          <a:r>
            <a:rPr lang="pt-PT" sz="3600" dirty="0"/>
            <a:t>Características das Necessidades</a:t>
          </a:r>
        </a:p>
      </dgm:t>
    </dgm:pt>
    <dgm:pt modelId="{A0AD9629-BBAD-4D74-98A6-C26E1C2CCCCA}" type="parTrans" cxnId="{DBAD7F2B-8204-40EE-AB4D-62B08650667A}">
      <dgm:prSet/>
      <dgm:spPr/>
      <dgm:t>
        <a:bodyPr/>
        <a:lstStyle/>
        <a:p>
          <a:endParaRPr lang="pt-PT"/>
        </a:p>
      </dgm:t>
    </dgm:pt>
    <dgm:pt modelId="{04B2F903-3C48-46C6-A721-AFA25DD26154}" type="sibTrans" cxnId="{DBAD7F2B-8204-40EE-AB4D-62B08650667A}">
      <dgm:prSet/>
      <dgm:spPr/>
      <dgm:t>
        <a:bodyPr/>
        <a:lstStyle/>
        <a:p>
          <a:endParaRPr lang="pt-PT"/>
        </a:p>
      </dgm:t>
    </dgm:pt>
    <dgm:pt modelId="{327A5EB3-0811-4D2D-97B6-FE4B95215D74}">
      <dgm:prSet phldrT="[Texto]" custT="1"/>
      <dgm:spPr/>
      <dgm:t>
        <a:bodyPr/>
        <a:lstStyle/>
        <a:p>
          <a:r>
            <a:rPr lang="pt-PT" sz="2400" dirty="0">
              <a:hlinkClick xmlns:r="http://schemas.openxmlformats.org/officeDocument/2006/relationships" r:id="rId1" action="ppaction://hlinksldjump"/>
            </a:rPr>
            <a:t>Multiplicidade</a:t>
          </a:r>
          <a:endParaRPr lang="pt-PT" sz="2400" dirty="0"/>
        </a:p>
      </dgm:t>
    </dgm:pt>
    <dgm:pt modelId="{F9E1DDFE-293D-426C-8283-ADE797AEDCC3}" type="parTrans" cxnId="{E3A48DE6-D48C-40A6-997F-073746D307B7}">
      <dgm:prSet/>
      <dgm:spPr/>
      <dgm:t>
        <a:bodyPr/>
        <a:lstStyle/>
        <a:p>
          <a:endParaRPr lang="pt-PT" dirty="0"/>
        </a:p>
      </dgm:t>
    </dgm:pt>
    <dgm:pt modelId="{DA812706-AF7C-491B-9452-8BF75AC27FBF}" type="sibTrans" cxnId="{E3A48DE6-D48C-40A6-997F-073746D307B7}">
      <dgm:prSet/>
      <dgm:spPr/>
      <dgm:t>
        <a:bodyPr/>
        <a:lstStyle/>
        <a:p>
          <a:endParaRPr lang="pt-PT"/>
        </a:p>
      </dgm:t>
    </dgm:pt>
    <dgm:pt modelId="{42624432-1FC8-4163-B25A-4C57ED36C2BD}">
      <dgm:prSet phldrT="[Texto]" custT="1"/>
      <dgm:spPr/>
      <dgm:t>
        <a:bodyPr/>
        <a:lstStyle/>
        <a:p>
          <a:r>
            <a:rPr lang="pt-PT" sz="2400" dirty="0">
              <a:hlinkClick xmlns:r="http://schemas.openxmlformats.org/officeDocument/2006/relationships" r:id="rId2" action="ppaction://hlinksldjump"/>
            </a:rPr>
            <a:t>Saciabilidade</a:t>
          </a:r>
          <a:endParaRPr lang="pt-PT" sz="2400" dirty="0"/>
        </a:p>
      </dgm:t>
    </dgm:pt>
    <dgm:pt modelId="{1BA166CF-7CE0-4CA7-9B4C-F9FC8A295D56}" type="parTrans" cxnId="{5B6EC246-4FF9-4292-9FA6-34ABA4DFFC9F}">
      <dgm:prSet/>
      <dgm:spPr/>
      <dgm:t>
        <a:bodyPr/>
        <a:lstStyle/>
        <a:p>
          <a:endParaRPr lang="pt-PT" dirty="0"/>
        </a:p>
      </dgm:t>
    </dgm:pt>
    <dgm:pt modelId="{E0D37A25-6236-41E8-943C-104221BC8B50}" type="sibTrans" cxnId="{5B6EC246-4FF9-4292-9FA6-34ABA4DFFC9F}">
      <dgm:prSet/>
      <dgm:spPr/>
      <dgm:t>
        <a:bodyPr/>
        <a:lstStyle/>
        <a:p>
          <a:endParaRPr lang="pt-PT"/>
        </a:p>
      </dgm:t>
    </dgm:pt>
    <dgm:pt modelId="{251CF791-4B9F-418A-8F44-46230E8A18A9}">
      <dgm:prSet custT="1"/>
      <dgm:spPr/>
      <dgm:t>
        <a:bodyPr/>
        <a:lstStyle/>
        <a:p>
          <a:r>
            <a:rPr lang="pt-PT" sz="2400" dirty="0">
              <a:hlinkClick xmlns:r="http://schemas.openxmlformats.org/officeDocument/2006/relationships" r:id="rId3" action="ppaction://hlinksldjump"/>
            </a:rPr>
            <a:t>Hierarquização</a:t>
          </a:r>
          <a:endParaRPr lang="pt-PT" sz="2400" dirty="0"/>
        </a:p>
      </dgm:t>
    </dgm:pt>
    <dgm:pt modelId="{E3F1EF99-429D-4619-A404-A6182CE2C8AE}" type="parTrans" cxnId="{085AB9BE-5254-4C47-BFE2-324C612C9F13}">
      <dgm:prSet/>
      <dgm:spPr/>
      <dgm:t>
        <a:bodyPr/>
        <a:lstStyle/>
        <a:p>
          <a:endParaRPr lang="pt-PT" dirty="0"/>
        </a:p>
      </dgm:t>
    </dgm:pt>
    <dgm:pt modelId="{B149FB8A-464D-4AA8-A964-FB793D9C294F}" type="sibTrans" cxnId="{085AB9BE-5254-4C47-BFE2-324C612C9F13}">
      <dgm:prSet/>
      <dgm:spPr/>
      <dgm:t>
        <a:bodyPr/>
        <a:lstStyle/>
        <a:p>
          <a:endParaRPr lang="pt-PT"/>
        </a:p>
      </dgm:t>
    </dgm:pt>
    <dgm:pt modelId="{1919DE82-2487-4DC4-82E1-72AEB065D57F}">
      <dgm:prSet custT="1"/>
      <dgm:spPr/>
      <dgm:t>
        <a:bodyPr/>
        <a:lstStyle/>
        <a:p>
          <a:r>
            <a:rPr lang="pt-PT" sz="2400" dirty="0">
              <a:hlinkClick xmlns:r="http://schemas.openxmlformats.org/officeDocument/2006/relationships" r:id="rId4" action="ppaction://hlinksldjump"/>
            </a:rPr>
            <a:t>Substituibilidade</a:t>
          </a:r>
          <a:endParaRPr lang="pt-PT" sz="2400" dirty="0"/>
        </a:p>
      </dgm:t>
    </dgm:pt>
    <dgm:pt modelId="{04752A58-AE19-473E-A807-8A0AB837512E}" type="parTrans" cxnId="{B5A090FF-7AF6-44B1-9AF4-59C224EB12A1}">
      <dgm:prSet/>
      <dgm:spPr/>
      <dgm:t>
        <a:bodyPr/>
        <a:lstStyle/>
        <a:p>
          <a:endParaRPr lang="pt-PT" dirty="0"/>
        </a:p>
      </dgm:t>
    </dgm:pt>
    <dgm:pt modelId="{A253782E-6B06-4B68-AB8B-D2B76B6051CA}" type="sibTrans" cxnId="{B5A090FF-7AF6-44B1-9AF4-59C224EB12A1}">
      <dgm:prSet/>
      <dgm:spPr/>
      <dgm:t>
        <a:bodyPr/>
        <a:lstStyle/>
        <a:p>
          <a:endParaRPr lang="pt-PT"/>
        </a:p>
      </dgm:t>
    </dgm:pt>
    <dgm:pt modelId="{82E155F6-FB2E-43FA-8717-011204E84773}" type="pres">
      <dgm:prSet presAssocID="{27FD1926-67FD-4986-BF97-85750E781E4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7F98EF60-30D4-4C75-84E0-69FDE8BBA2E4}" type="pres">
      <dgm:prSet presAssocID="{C39AC498-0374-4AB2-B1A1-F1763FDD8F57}" presName="root" presStyleCnt="0"/>
      <dgm:spPr/>
    </dgm:pt>
    <dgm:pt modelId="{AB8B8038-9A94-4C1D-BE56-75CD483370E0}" type="pres">
      <dgm:prSet presAssocID="{C39AC498-0374-4AB2-B1A1-F1763FDD8F57}" presName="rootComposite" presStyleCnt="0"/>
      <dgm:spPr/>
    </dgm:pt>
    <dgm:pt modelId="{D7237981-BC6D-40D6-BD32-D47771A7EF9C}" type="pres">
      <dgm:prSet presAssocID="{C39AC498-0374-4AB2-B1A1-F1763FDD8F57}" presName="rootText" presStyleLbl="node1" presStyleIdx="0" presStyleCnt="1" custScaleX="435203"/>
      <dgm:spPr/>
      <dgm:t>
        <a:bodyPr/>
        <a:lstStyle/>
        <a:p>
          <a:endParaRPr lang="pt-PT"/>
        </a:p>
      </dgm:t>
    </dgm:pt>
    <dgm:pt modelId="{30F294EC-8373-4465-80AF-B372D2784A6D}" type="pres">
      <dgm:prSet presAssocID="{C39AC498-0374-4AB2-B1A1-F1763FDD8F57}" presName="rootConnector" presStyleLbl="node1" presStyleIdx="0" presStyleCnt="1"/>
      <dgm:spPr/>
      <dgm:t>
        <a:bodyPr/>
        <a:lstStyle/>
        <a:p>
          <a:endParaRPr lang="pt-PT"/>
        </a:p>
      </dgm:t>
    </dgm:pt>
    <dgm:pt modelId="{82C0F35D-836F-4687-B50E-C7C6FE542C9D}" type="pres">
      <dgm:prSet presAssocID="{C39AC498-0374-4AB2-B1A1-F1763FDD8F57}" presName="childShape" presStyleCnt="0"/>
      <dgm:spPr/>
    </dgm:pt>
    <dgm:pt modelId="{3E8E4FC8-0CFF-454D-821B-CE08D400A080}" type="pres">
      <dgm:prSet presAssocID="{F9E1DDFE-293D-426C-8283-ADE797AEDCC3}" presName="Name13" presStyleLbl="parChTrans1D2" presStyleIdx="0" presStyleCnt="4"/>
      <dgm:spPr/>
      <dgm:t>
        <a:bodyPr/>
        <a:lstStyle/>
        <a:p>
          <a:endParaRPr lang="pt-PT"/>
        </a:p>
      </dgm:t>
    </dgm:pt>
    <dgm:pt modelId="{609E2254-1862-4311-8699-C7AD55E32515}" type="pres">
      <dgm:prSet presAssocID="{327A5EB3-0811-4D2D-97B6-FE4B95215D74}" presName="childText" presStyleLbl="bgAcc1" presStyleIdx="0" presStyleCnt="4" custScaleX="3095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8496FED-E933-439B-8DE6-092F0BC5FBBC}" type="pres">
      <dgm:prSet presAssocID="{1BA166CF-7CE0-4CA7-9B4C-F9FC8A295D56}" presName="Name13" presStyleLbl="parChTrans1D2" presStyleIdx="1" presStyleCnt="4"/>
      <dgm:spPr/>
      <dgm:t>
        <a:bodyPr/>
        <a:lstStyle/>
        <a:p>
          <a:endParaRPr lang="pt-PT"/>
        </a:p>
      </dgm:t>
    </dgm:pt>
    <dgm:pt modelId="{83007FA3-90F2-41ED-B2A2-F015D7EA6F1A}" type="pres">
      <dgm:prSet presAssocID="{42624432-1FC8-4163-B25A-4C57ED36C2BD}" presName="childText" presStyleLbl="bgAcc1" presStyleIdx="1" presStyleCnt="4" custScaleX="3095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8C82D8D-BC40-4CDE-8E0E-85E74EC7435E}" type="pres">
      <dgm:prSet presAssocID="{E3F1EF99-429D-4619-A404-A6182CE2C8AE}" presName="Name13" presStyleLbl="parChTrans1D2" presStyleIdx="2" presStyleCnt="4"/>
      <dgm:spPr/>
      <dgm:t>
        <a:bodyPr/>
        <a:lstStyle/>
        <a:p>
          <a:endParaRPr lang="pt-PT"/>
        </a:p>
      </dgm:t>
    </dgm:pt>
    <dgm:pt modelId="{6A582B0E-1740-4968-B76E-76FCE8904F5D}" type="pres">
      <dgm:prSet presAssocID="{251CF791-4B9F-418A-8F44-46230E8A18A9}" presName="childText" presStyleLbl="bgAcc1" presStyleIdx="2" presStyleCnt="4" custScaleX="31503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E112442-71F7-4FAF-ABC6-1A1524DCE183}" type="pres">
      <dgm:prSet presAssocID="{04752A58-AE19-473E-A807-8A0AB837512E}" presName="Name13" presStyleLbl="parChTrans1D2" presStyleIdx="3" presStyleCnt="4"/>
      <dgm:spPr/>
      <dgm:t>
        <a:bodyPr/>
        <a:lstStyle/>
        <a:p>
          <a:endParaRPr lang="pt-PT"/>
        </a:p>
      </dgm:t>
    </dgm:pt>
    <dgm:pt modelId="{3604CCC3-F453-4934-A016-4E8DB9181287}" type="pres">
      <dgm:prSet presAssocID="{1919DE82-2487-4DC4-82E1-72AEB065D57F}" presName="childText" presStyleLbl="bgAcc1" presStyleIdx="3" presStyleCnt="4" custScaleX="31002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22EC5CC4-79D3-4D3F-BFB6-E00BE7978115}" type="presOf" srcId="{251CF791-4B9F-418A-8F44-46230E8A18A9}" destId="{6A582B0E-1740-4968-B76E-76FCE8904F5D}" srcOrd="0" destOrd="0" presId="urn:microsoft.com/office/officeart/2005/8/layout/hierarchy3"/>
    <dgm:cxn modelId="{08564478-8DD2-49E0-BD1F-DB90A26D76FC}" type="presOf" srcId="{C39AC498-0374-4AB2-B1A1-F1763FDD8F57}" destId="{D7237981-BC6D-40D6-BD32-D47771A7EF9C}" srcOrd="0" destOrd="0" presId="urn:microsoft.com/office/officeart/2005/8/layout/hierarchy3"/>
    <dgm:cxn modelId="{0871CD79-CCFE-4B6D-8FE8-0CD60E1EA79E}" type="presOf" srcId="{27FD1926-67FD-4986-BF97-85750E781E4A}" destId="{82E155F6-FB2E-43FA-8717-011204E84773}" srcOrd="0" destOrd="0" presId="urn:microsoft.com/office/officeart/2005/8/layout/hierarchy3"/>
    <dgm:cxn modelId="{B5A090FF-7AF6-44B1-9AF4-59C224EB12A1}" srcId="{C39AC498-0374-4AB2-B1A1-F1763FDD8F57}" destId="{1919DE82-2487-4DC4-82E1-72AEB065D57F}" srcOrd="3" destOrd="0" parTransId="{04752A58-AE19-473E-A807-8A0AB837512E}" sibTransId="{A253782E-6B06-4B68-AB8B-D2B76B6051CA}"/>
    <dgm:cxn modelId="{A91C4F4D-B007-4B7E-884E-C47B4CF827E6}" type="presOf" srcId="{04752A58-AE19-473E-A807-8A0AB837512E}" destId="{8E112442-71F7-4FAF-ABC6-1A1524DCE183}" srcOrd="0" destOrd="0" presId="urn:microsoft.com/office/officeart/2005/8/layout/hierarchy3"/>
    <dgm:cxn modelId="{BBBE8060-8C24-4691-8FCC-43E530DF1B8D}" type="presOf" srcId="{F9E1DDFE-293D-426C-8283-ADE797AEDCC3}" destId="{3E8E4FC8-0CFF-454D-821B-CE08D400A080}" srcOrd="0" destOrd="0" presId="urn:microsoft.com/office/officeart/2005/8/layout/hierarchy3"/>
    <dgm:cxn modelId="{DBAD7F2B-8204-40EE-AB4D-62B08650667A}" srcId="{27FD1926-67FD-4986-BF97-85750E781E4A}" destId="{C39AC498-0374-4AB2-B1A1-F1763FDD8F57}" srcOrd="0" destOrd="0" parTransId="{A0AD9629-BBAD-4D74-98A6-C26E1C2CCCCA}" sibTransId="{04B2F903-3C48-46C6-A721-AFA25DD26154}"/>
    <dgm:cxn modelId="{A8F26AEC-893D-4299-911B-39125BCE234C}" type="presOf" srcId="{C39AC498-0374-4AB2-B1A1-F1763FDD8F57}" destId="{30F294EC-8373-4465-80AF-B372D2784A6D}" srcOrd="1" destOrd="0" presId="urn:microsoft.com/office/officeart/2005/8/layout/hierarchy3"/>
    <dgm:cxn modelId="{55D5520B-E1F8-4979-93E4-076E07B6F830}" type="presOf" srcId="{1BA166CF-7CE0-4CA7-9B4C-F9FC8A295D56}" destId="{D8496FED-E933-439B-8DE6-092F0BC5FBBC}" srcOrd="0" destOrd="0" presId="urn:microsoft.com/office/officeart/2005/8/layout/hierarchy3"/>
    <dgm:cxn modelId="{085AB9BE-5254-4C47-BFE2-324C612C9F13}" srcId="{C39AC498-0374-4AB2-B1A1-F1763FDD8F57}" destId="{251CF791-4B9F-418A-8F44-46230E8A18A9}" srcOrd="2" destOrd="0" parTransId="{E3F1EF99-429D-4619-A404-A6182CE2C8AE}" sibTransId="{B149FB8A-464D-4AA8-A964-FB793D9C294F}"/>
    <dgm:cxn modelId="{E3A48DE6-D48C-40A6-997F-073746D307B7}" srcId="{C39AC498-0374-4AB2-B1A1-F1763FDD8F57}" destId="{327A5EB3-0811-4D2D-97B6-FE4B95215D74}" srcOrd="0" destOrd="0" parTransId="{F9E1DDFE-293D-426C-8283-ADE797AEDCC3}" sibTransId="{DA812706-AF7C-491B-9452-8BF75AC27FBF}"/>
    <dgm:cxn modelId="{C6A9CE2F-66B5-4490-96AF-B2163A5888E4}" type="presOf" srcId="{E3F1EF99-429D-4619-A404-A6182CE2C8AE}" destId="{78C82D8D-BC40-4CDE-8E0E-85E74EC7435E}" srcOrd="0" destOrd="0" presId="urn:microsoft.com/office/officeart/2005/8/layout/hierarchy3"/>
    <dgm:cxn modelId="{FD4169AA-BDAA-4DEA-8840-57FA4C499A16}" type="presOf" srcId="{327A5EB3-0811-4D2D-97B6-FE4B95215D74}" destId="{609E2254-1862-4311-8699-C7AD55E32515}" srcOrd="0" destOrd="0" presId="urn:microsoft.com/office/officeart/2005/8/layout/hierarchy3"/>
    <dgm:cxn modelId="{173FAE4A-46EE-49B9-B5F0-6AF3B2E0FFC7}" type="presOf" srcId="{1919DE82-2487-4DC4-82E1-72AEB065D57F}" destId="{3604CCC3-F453-4934-A016-4E8DB9181287}" srcOrd="0" destOrd="0" presId="urn:microsoft.com/office/officeart/2005/8/layout/hierarchy3"/>
    <dgm:cxn modelId="{5B6EC246-4FF9-4292-9FA6-34ABA4DFFC9F}" srcId="{C39AC498-0374-4AB2-B1A1-F1763FDD8F57}" destId="{42624432-1FC8-4163-B25A-4C57ED36C2BD}" srcOrd="1" destOrd="0" parTransId="{1BA166CF-7CE0-4CA7-9B4C-F9FC8A295D56}" sibTransId="{E0D37A25-6236-41E8-943C-104221BC8B50}"/>
    <dgm:cxn modelId="{AD1A9F29-B626-4B9D-A0C7-6F2AED29DF33}" type="presOf" srcId="{42624432-1FC8-4163-B25A-4C57ED36C2BD}" destId="{83007FA3-90F2-41ED-B2A2-F015D7EA6F1A}" srcOrd="0" destOrd="0" presId="urn:microsoft.com/office/officeart/2005/8/layout/hierarchy3"/>
    <dgm:cxn modelId="{7A602D0B-8F9D-4A9E-967B-56AD0F880A17}" type="presParOf" srcId="{82E155F6-FB2E-43FA-8717-011204E84773}" destId="{7F98EF60-30D4-4C75-84E0-69FDE8BBA2E4}" srcOrd="0" destOrd="0" presId="urn:microsoft.com/office/officeart/2005/8/layout/hierarchy3"/>
    <dgm:cxn modelId="{DED77684-8E1D-471A-85D9-F88431BED142}" type="presParOf" srcId="{7F98EF60-30D4-4C75-84E0-69FDE8BBA2E4}" destId="{AB8B8038-9A94-4C1D-BE56-75CD483370E0}" srcOrd="0" destOrd="0" presId="urn:microsoft.com/office/officeart/2005/8/layout/hierarchy3"/>
    <dgm:cxn modelId="{60A466EA-D057-416F-A4C3-D9399CE3812D}" type="presParOf" srcId="{AB8B8038-9A94-4C1D-BE56-75CD483370E0}" destId="{D7237981-BC6D-40D6-BD32-D47771A7EF9C}" srcOrd="0" destOrd="0" presId="urn:microsoft.com/office/officeart/2005/8/layout/hierarchy3"/>
    <dgm:cxn modelId="{0C4A308F-1D90-4F85-BD85-8BEEBE563F49}" type="presParOf" srcId="{AB8B8038-9A94-4C1D-BE56-75CD483370E0}" destId="{30F294EC-8373-4465-80AF-B372D2784A6D}" srcOrd="1" destOrd="0" presId="urn:microsoft.com/office/officeart/2005/8/layout/hierarchy3"/>
    <dgm:cxn modelId="{32134A3A-2E78-43AA-92F9-27FF225B9E7B}" type="presParOf" srcId="{7F98EF60-30D4-4C75-84E0-69FDE8BBA2E4}" destId="{82C0F35D-836F-4687-B50E-C7C6FE542C9D}" srcOrd="1" destOrd="0" presId="urn:microsoft.com/office/officeart/2005/8/layout/hierarchy3"/>
    <dgm:cxn modelId="{C7D63675-CC88-4FE7-A445-B7627897C610}" type="presParOf" srcId="{82C0F35D-836F-4687-B50E-C7C6FE542C9D}" destId="{3E8E4FC8-0CFF-454D-821B-CE08D400A080}" srcOrd="0" destOrd="0" presId="urn:microsoft.com/office/officeart/2005/8/layout/hierarchy3"/>
    <dgm:cxn modelId="{BF50A8B6-9130-4BA8-902B-E15671AF517C}" type="presParOf" srcId="{82C0F35D-836F-4687-B50E-C7C6FE542C9D}" destId="{609E2254-1862-4311-8699-C7AD55E32515}" srcOrd="1" destOrd="0" presId="urn:microsoft.com/office/officeart/2005/8/layout/hierarchy3"/>
    <dgm:cxn modelId="{BFD06093-DC25-44D6-ACB5-137BE9A5AFD7}" type="presParOf" srcId="{82C0F35D-836F-4687-B50E-C7C6FE542C9D}" destId="{D8496FED-E933-439B-8DE6-092F0BC5FBBC}" srcOrd="2" destOrd="0" presId="urn:microsoft.com/office/officeart/2005/8/layout/hierarchy3"/>
    <dgm:cxn modelId="{B6FEF4CF-05D5-43E0-B176-351031C89F60}" type="presParOf" srcId="{82C0F35D-836F-4687-B50E-C7C6FE542C9D}" destId="{83007FA3-90F2-41ED-B2A2-F015D7EA6F1A}" srcOrd="3" destOrd="0" presId="urn:microsoft.com/office/officeart/2005/8/layout/hierarchy3"/>
    <dgm:cxn modelId="{38B26FC0-6E90-46E0-8B0E-EA772AF992A8}" type="presParOf" srcId="{82C0F35D-836F-4687-B50E-C7C6FE542C9D}" destId="{78C82D8D-BC40-4CDE-8E0E-85E74EC7435E}" srcOrd="4" destOrd="0" presId="urn:microsoft.com/office/officeart/2005/8/layout/hierarchy3"/>
    <dgm:cxn modelId="{C464873D-ABC3-4199-9275-B88FD68514A2}" type="presParOf" srcId="{82C0F35D-836F-4687-B50E-C7C6FE542C9D}" destId="{6A582B0E-1740-4968-B76E-76FCE8904F5D}" srcOrd="5" destOrd="0" presId="urn:microsoft.com/office/officeart/2005/8/layout/hierarchy3"/>
    <dgm:cxn modelId="{1890F3BC-37D9-4FF6-A2B7-5BDCD960DF40}" type="presParOf" srcId="{82C0F35D-836F-4687-B50E-C7C6FE542C9D}" destId="{8E112442-71F7-4FAF-ABC6-1A1524DCE183}" srcOrd="6" destOrd="0" presId="urn:microsoft.com/office/officeart/2005/8/layout/hierarchy3"/>
    <dgm:cxn modelId="{BE911157-05F4-47AC-9054-E3AD9CD1FEFB}" type="presParOf" srcId="{82C0F35D-836F-4687-B50E-C7C6FE542C9D}" destId="{3604CCC3-F453-4934-A016-4E8DB9181287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1EB63F-3A81-43CC-8A9E-612563DA5FE5}">
      <dsp:nvSpPr>
        <dsp:cNvPr id="0" name=""/>
        <dsp:cNvSpPr/>
      </dsp:nvSpPr>
      <dsp:spPr>
        <a:xfrm>
          <a:off x="1086" y="1586625"/>
          <a:ext cx="1365780" cy="819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/>
            <a:t>Produção</a:t>
          </a:r>
        </a:p>
      </dsp:txBody>
      <dsp:txXfrm>
        <a:off x="1086" y="1586625"/>
        <a:ext cx="1365780" cy="546312"/>
      </dsp:txXfrm>
    </dsp:sp>
    <dsp:sp modelId="{D9452DBE-13D6-46E6-A0D3-9633A7D43C33}">
      <dsp:nvSpPr>
        <dsp:cNvPr id="0" name=""/>
        <dsp:cNvSpPr/>
      </dsp:nvSpPr>
      <dsp:spPr>
        <a:xfrm>
          <a:off x="280824" y="2132937"/>
          <a:ext cx="1365780" cy="8064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PT" sz="1400" kern="1200" dirty="0"/>
        </a:p>
      </dsp:txBody>
      <dsp:txXfrm>
        <a:off x="304443" y="2156556"/>
        <a:ext cx="1318542" cy="759162"/>
      </dsp:txXfrm>
    </dsp:sp>
    <dsp:sp modelId="{E0FACA2B-5AE8-4120-9B8F-9F22EB130623}">
      <dsp:nvSpPr>
        <dsp:cNvPr id="0" name=""/>
        <dsp:cNvSpPr/>
      </dsp:nvSpPr>
      <dsp:spPr>
        <a:xfrm>
          <a:off x="1573914" y="1689761"/>
          <a:ext cx="438940" cy="3400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100" kern="1200"/>
        </a:p>
      </dsp:txBody>
      <dsp:txXfrm>
        <a:off x="1573914" y="1757769"/>
        <a:ext cx="336928" cy="204023"/>
      </dsp:txXfrm>
    </dsp:sp>
    <dsp:sp modelId="{EA336CED-452C-463E-8815-913585B5E1CE}">
      <dsp:nvSpPr>
        <dsp:cNvPr id="0" name=""/>
        <dsp:cNvSpPr/>
      </dsp:nvSpPr>
      <dsp:spPr>
        <a:xfrm>
          <a:off x="2195056" y="1586625"/>
          <a:ext cx="1365780" cy="819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/>
            <a:t>Distribuição</a:t>
          </a:r>
        </a:p>
      </dsp:txBody>
      <dsp:txXfrm>
        <a:off x="2195056" y="1586625"/>
        <a:ext cx="1365780" cy="546312"/>
      </dsp:txXfrm>
    </dsp:sp>
    <dsp:sp modelId="{3A88B333-4055-4755-A912-C213DF00BD33}">
      <dsp:nvSpPr>
        <dsp:cNvPr id="0" name=""/>
        <dsp:cNvSpPr/>
      </dsp:nvSpPr>
      <dsp:spPr>
        <a:xfrm>
          <a:off x="2474794" y="2132937"/>
          <a:ext cx="1365780" cy="8064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PT" sz="1400" kern="1200"/>
        </a:p>
      </dsp:txBody>
      <dsp:txXfrm>
        <a:off x="2498413" y="2156556"/>
        <a:ext cx="1318542" cy="759162"/>
      </dsp:txXfrm>
    </dsp:sp>
    <dsp:sp modelId="{5EB2E510-7A33-4C77-A039-C5DBE9BE0BA8}">
      <dsp:nvSpPr>
        <dsp:cNvPr id="0" name=""/>
        <dsp:cNvSpPr/>
      </dsp:nvSpPr>
      <dsp:spPr>
        <a:xfrm>
          <a:off x="3767883" y="1689761"/>
          <a:ext cx="438940" cy="3400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100" kern="1200"/>
        </a:p>
      </dsp:txBody>
      <dsp:txXfrm>
        <a:off x="3767883" y="1757769"/>
        <a:ext cx="336928" cy="204023"/>
      </dsp:txXfrm>
    </dsp:sp>
    <dsp:sp modelId="{F60A2036-258C-4765-8764-663ADCB6AAC3}">
      <dsp:nvSpPr>
        <dsp:cNvPr id="0" name=""/>
        <dsp:cNvSpPr/>
      </dsp:nvSpPr>
      <dsp:spPr>
        <a:xfrm>
          <a:off x="4389025" y="1586625"/>
          <a:ext cx="1365780" cy="819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/>
            <a:t>Repartição de rendimento</a:t>
          </a:r>
        </a:p>
      </dsp:txBody>
      <dsp:txXfrm>
        <a:off x="4389025" y="1586625"/>
        <a:ext cx="1365780" cy="546312"/>
      </dsp:txXfrm>
    </dsp:sp>
    <dsp:sp modelId="{5A253554-8F70-445C-BE64-D29EB71A41FA}">
      <dsp:nvSpPr>
        <dsp:cNvPr id="0" name=""/>
        <dsp:cNvSpPr/>
      </dsp:nvSpPr>
      <dsp:spPr>
        <a:xfrm>
          <a:off x="4668763" y="2132937"/>
          <a:ext cx="1365780" cy="8064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PT" sz="1400" kern="1200" dirty="0"/>
        </a:p>
      </dsp:txBody>
      <dsp:txXfrm>
        <a:off x="4692382" y="2156556"/>
        <a:ext cx="1318542" cy="759162"/>
      </dsp:txXfrm>
    </dsp:sp>
    <dsp:sp modelId="{4D3E775E-0FBF-4D0B-A397-8F5F8729D64D}">
      <dsp:nvSpPr>
        <dsp:cNvPr id="0" name=""/>
        <dsp:cNvSpPr/>
      </dsp:nvSpPr>
      <dsp:spPr>
        <a:xfrm>
          <a:off x="5961853" y="1689761"/>
          <a:ext cx="438940" cy="3400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100" kern="1200"/>
        </a:p>
      </dsp:txBody>
      <dsp:txXfrm>
        <a:off x="5961853" y="1757769"/>
        <a:ext cx="336928" cy="204023"/>
      </dsp:txXfrm>
    </dsp:sp>
    <dsp:sp modelId="{323E3173-9146-4A8B-A145-A4C77C9F2363}">
      <dsp:nvSpPr>
        <dsp:cNvPr id="0" name=""/>
        <dsp:cNvSpPr/>
      </dsp:nvSpPr>
      <dsp:spPr>
        <a:xfrm>
          <a:off x="6582994" y="1586625"/>
          <a:ext cx="1365780" cy="819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/>
            <a:t>Consumo</a:t>
          </a:r>
        </a:p>
      </dsp:txBody>
      <dsp:txXfrm>
        <a:off x="6582994" y="1586625"/>
        <a:ext cx="1365780" cy="546312"/>
      </dsp:txXfrm>
    </dsp:sp>
    <dsp:sp modelId="{2BB63645-EBF1-4028-8716-C1929707B550}">
      <dsp:nvSpPr>
        <dsp:cNvPr id="0" name=""/>
        <dsp:cNvSpPr/>
      </dsp:nvSpPr>
      <dsp:spPr>
        <a:xfrm>
          <a:off x="6862733" y="2132937"/>
          <a:ext cx="1365780" cy="8064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237981-BC6D-40D6-BD32-D47771A7EF9C}">
      <dsp:nvSpPr>
        <dsp:cNvPr id="0" name=""/>
        <dsp:cNvSpPr/>
      </dsp:nvSpPr>
      <dsp:spPr>
        <a:xfrm>
          <a:off x="835796" y="2654"/>
          <a:ext cx="6558007" cy="7534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600" kern="1200" dirty="0"/>
            <a:t>Características das Necessidades</a:t>
          </a:r>
        </a:p>
      </dsp:txBody>
      <dsp:txXfrm>
        <a:off x="857864" y="24722"/>
        <a:ext cx="6513871" cy="709306"/>
      </dsp:txXfrm>
    </dsp:sp>
    <dsp:sp modelId="{3E8E4FC8-0CFF-454D-821B-CE08D400A080}">
      <dsp:nvSpPr>
        <dsp:cNvPr id="0" name=""/>
        <dsp:cNvSpPr/>
      </dsp:nvSpPr>
      <dsp:spPr>
        <a:xfrm>
          <a:off x="1491596" y="756096"/>
          <a:ext cx="655800" cy="565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5081"/>
              </a:lnTo>
              <a:lnTo>
                <a:pt x="655800" y="5650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9E2254-1862-4311-8699-C7AD55E32515}">
      <dsp:nvSpPr>
        <dsp:cNvPr id="0" name=""/>
        <dsp:cNvSpPr/>
      </dsp:nvSpPr>
      <dsp:spPr>
        <a:xfrm>
          <a:off x="2147397" y="944457"/>
          <a:ext cx="3731070" cy="7534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>
              <a:hlinkClick xmlns:r="http://schemas.openxmlformats.org/officeDocument/2006/relationships" r:id="" action="ppaction://hlinksldjump"/>
            </a:rPr>
            <a:t>Multiplicidade</a:t>
          </a:r>
          <a:endParaRPr lang="pt-PT" sz="2400" kern="1200" dirty="0"/>
        </a:p>
      </dsp:txBody>
      <dsp:txXfrm>
        <a:off x="2169465" y="966525"/>
        <a:ext cx="3686934" cy="709306"/>
      </dsp:txXfrm>
    </dsp:sp>
    <dsp:sp modelId="{D8496FED-E933-439B-8DE6-092F0BC5FBBC}">
      <dsp:nvSpPr>
        <dsp:cNvPr id="0" name=""/>
        <dsp:cNvSpPr/>
      </dsp:nvSpPr>
      <dsp:spPr>
        <a:xfrm>
          <a:off x="1491596" y="756096"/>
          <a:ext cx="655800" cy="1506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6884"/>
              </a:lnTo>
              <a:lnTo>
                <a:pt x="655800" y="15068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007FA3-90F2-41ED-B2A2-F015D7EA6F1A}">
      <dsp:nvSpPr>
        <dsp:cNvPr id="0" name=""/>
        <dsp:cNvSpPr/>
      </dsp:nvSpPr>
      <dsp:spPr>
        <a:xfrm>
          <a:off x="2147397" y="1886260"/>
          <a:ext cx="3731070" cy="7534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>
              <a:hlinkClick xmlns:r="http://schemas.openxmlformats.org/officeDocument/2006/relationships" r:id="" action="ppaction://hlinksldjump"/>
            </a:rPr>
            <a:t>Saciabilidade</a:t>
          </a:r>
          <a:endParaRPr lang="pt-PT" sz="2400" kern="1200" dirty="0"/>
        </a:p>
      </dsp:txBody>
      <dsp:txXfrm>
        <a:off x="2169465" y="1908328"/>
        <a:ext cx="3686934" cy="709306"/>
      </dsp:txXfrm>
    </dsp:sp>
    <dsp:sp modelId="{78C82D8D-BC40-4CDE-8E0E-85E74EC7435E}">
      <dsp:nvSpPr>
        <dsp:cNvPr id="0" name=""/>
        <dsp:cNvSpPr/>
      </dsp:nvSpPr>
      <dsp:spPr>
        <a:xfrm>
          <a:off x="1491596" y="756096"/>
          <a:ext cx="655800" cy="2448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8687"/>
              </a:lnTo>
              <a:lnTo>
                <a:pt x="655800" y="24486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582B0E-1740-4968-B76E-76FCE8904F5D}">
      <dsp:nvSpPr>
        <dsp:cNvPr id="0" name=""/>
        <dsp:cNvSpPr/>
      </dsp:nvSpPr>
      <dsp:spPr>
        <a:xfrm>
          <a:off x="2147397" y="2828063"/>
          <a:ext cx="3797795" cy="7534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>
              <a:hlinkClick xmlns:r="http://schemas.openxmlformats.org/officeDocument/2006/relationships" r:id="" action="ppaction://hlinksldjump"/>
            </a:rPr>
            <a:t>Hierarquização</a:t>
          </a:r>
          <a:endParaRPr lang="pt-PT" sz="2400" kern="1200" dirty="0"/>
        </a:p>
      </dsp:txBody>
      <dsp:txXfrm>
        <a:off x="2169465" y="2850131"/>
        <a:ext cx="3753659" cy="709306"/>
      </dsp:txXfrm>
    </dsp:sp>
    <dsp:sp modelId="{8E112442-71F7-4FAF-ABC6-1A1524DCE183}">
      <dsp:nvSpPr>
        <dsp:cNvPr id="0" name=""/>
        <dsp:cNvSpPr/>
      </dsp:nvSpPr>
      <dsp:spPr>
        <a:xfrm>
          <a:off x="1491596" y="756096"/>
          <a:ext cx="655800" cy="3390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0490"/>
              </a:lnTo>
              <a:lnTo>
                <a:pt x="655800" y="33904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04CCC3-F453-4934-A016-4E8DB9181287}">
      <dsp:nvSpPr>
        <dsp:cNvPr id="0" name=""/>
        <dsp:cNvSpPr/>
      </dsp:nvSpPr>
      <dsp:spPr>
        <a:xfrm>
          <a:off x="2147397" y="3769866"/>
          <a:ext cx="3737411" cy="7534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>
              <a:hlinkClick xmlns:r="http://schemas.openxmlformats.org/officeDocument/2006/relationships" r:id="" action="ppaction://hlinksldjump"/>
            </a:rPr>
            <a:t>Substituibilidade</a:t>
          </a:r>
          <a:endParaRPr lang="pt-PT" sz="2400" kern="1200" dirty="0"/>
        </a:p>
      </dsp:txBody>
      <dsp:txXfrm>
        <a:off x="2169465" y="3791934"/>
        <a:ext cx="3693275" cy="709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5B9F8-5B15-4078-BE0C-33F64155DB2A}" type="datetimeFigureOut">
              <a:rPr lang="pt-PT" smtClean="0"/>
              <a:pPr/>
              <a:t>05/12/2021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0E734-0D72-4422-ABEC-751DDDFCFD8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5973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0943B-4E8C-40A1-A315-8ABEECE8720E}" type="datetimeFigureOut">
              <a:rPr lang="pt-PT" smtClean="0"/>
              <a:pPr/>
              <a:t>05/12/2021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81000-E696-4712-BB0F-0C234B3F74E6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9119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Falamos, assim, de análise económica, análise política, análise sociológica, conforme o centro de interesse ou perspectiva de estudo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595BD-9540-4C3E-AE12-E02C9101C89F}" type="slidenum">
              <a:rPr lang="pt-PT" smtClean="0"/>
              <a:pPr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6392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b="1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595BD-9540-4C3E-AE12-E02C9101C89F}" type="slidenum">
              <a:rPr lang="pt-PT" smtClean="0"/>
              <a:pPr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86401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Este não se restringe à sua instância social, poderá ter implicações de vária ordem, aos níveis económico, político, ideológico, demográfico, etc.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Este não se restringe à sua instância social, poderá ter implicações de vária ordem, aos níveis económico, político, ideológico, demográfico, etc.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595BD-9540-4C3E-AE12-E02C9101C89F}" type="slidenum">
              <a:rPr lang="pt-PT" smtClean="0"/>
              <a:pPr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59107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595BD-9540-4C3E-AE12-E02C9101C89F}" type="slidenum">
              <a:rPr lang="pt-PT" smtClean="0"/>
              <a:pPr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62966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595BD-9540-4C3E-AE12-E02C9101C89F}" type="slidenum">
              <a:rPr lang="pt-PT" smtClean="0"/>
              <a:pPr/>
              <a:t>22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54153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595BD-9540-4C3E-AE12-E02C9101C89F}" type="slidenum">
              <a:rPr lang="pt-PT" smtClean="0"/>
              <a:pPr/>
              <a:t>24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35485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595BD-9540-4C3E-AE12-E02C9101C89F}" type="slidenum">
              <a:rPr lang="pt-PT" smtClean="0"/>
              <a:pPr/>
              <a:t>32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90847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12/5/2021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87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12/5/2021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267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12/5/2021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114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12/5/2021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678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12/5/2021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53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12/5/2021</a:t>
            </a:fld>
            <a:endParaRPr lang="en-US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696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12/5/2021</a:t>
            </a:fld>
            <a:endParaRPr lang="en-US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059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12/5/2021</a:t>
            </a:fld>
            <a:endParaRPr lang="en-US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73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12/5/2021</a:t>
            </a:fld>
            <a:endParaRPr lang="en-US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48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12/5/2021</a:t>
            </a:fld>
            <a:endParaRPr lang="en-US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038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12/5/2021</a:t>
            </a:fld>
            <a:endParaRPr lang="en-US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161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12/5/2021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29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yN59MqKlR6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88823" y="2626242"/>
            <a:ext cx="4735033" cy="1691796"/>
          </a:xfrm>
        </p:spPr>
        <p:txBody>
          <a:bodyPr>
            <a:normAutofit fontScale="90000"/>
          </a:bodyPr>
          <a:lstStyle/>
          <a:p>
            <a:r>
              <a:rPr lang="pt-PT" sz="4000" b="1" dirty="0" smtClean="0"/>
              <a:t>T</a:t>
            </a:r>
            <a:r>
              <a:rPr lang="pt-PT" sz="4000" b="1" dirty="0" smtClean="0"/>
              <a:t>ema1-A </a:t>
            </a:r>
            <a:r>
              <a:rPr lang="pt-PT" sz="4000" b="1" dirty="0" err="1" smtClean="0"/>
              <a:t>Atividade</a:t>
            </a:r>
            <a:r>
              <a:rPr lang="pt-PT" sz="4000" b="1" dirty="0" smtClean="0"/>
              <a:t> Económica e a Ciência Económica</a:t>
            </a:r>
            <a:endParaRPr lang="pt-PT" sz="4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41311" y="5866772"/>
            <a:ext cx="3841897" cy="757312"/>
          </a:xfrm>
        </p:spPr>
        <p:txBody>
          <a:bodyPr/>
          <a:lstStyle/>
          <a:p>
            <a:r>
              <a:rPr lang="pt-PT" sz="1000" dirty="0">
                <a:hlinkClick r:id="rId2"/>
              </a:rPr>
              <a:t>https://</a:t>
            </a:r>
            <a:r>
              <a:rPr lang="pt-PT" sz="1000" dirty="0" smtClean="0">
                <a:hlinkClick r:id="rId2"/>
              </a:rPr>
              <a:t>www.youtube.com/watch?v=yN59MqKlR60</a:t>
            </a:r>
            <a:endParaRPr lang="pt-PT" sz="1000" dirty="0" smtClean="0"/>
          </a:p>
          <a:p>
            <a:endParaRPr lang="pt-PT" dirty="0"/>
          </a:p>
        </p:txBody>
      </p:sp>
      <p:pic>
        <p:nvPicPr>
          <p:cNvPr id="4" name="Imagem 3" descr="iPhone - Apple (PT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584" y="929978"/>
            <a:ext cx="1271905" cy="1271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Volkswagen Autoeuropa lança o seu primeiro relatório de sustentabilidade -  Sair da Casc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877" y="393403"/>
            <a:ext cx="1073150" cy="10731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Imagem 5" descr="Banco de Portugal promove na UBI debate sobre “O dinamismo empresarial no  interior do país” @ UBI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261" y="5239473"/>
            <a:ext cx="1647190" cy="906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Inflação está a subir: saiba como afeta a sua carteira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23" y="765543"/>
            <a:ext cx="4566309" cy="5199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3842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Economia no Contexto da Ciências Sociais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87896" y="2574030"/>
            <a:ext cx="10008702" cy="926977"/>
          </a:xfrm>
        </p:spPr>
        <p:txBody>
          <a:bodyPr>
            <a:normAutofit fontScale="92500"/>
          </a:bodyPr>
          <a:lstStyle/>
          <a:p>
            <a:pPr lvl="0" algn="just"/>
            <a:r>
              <a:rPr lang="pt-PT" dirty="0"/>
              <a:t>O objeto de estudo das ciências sociais é o comportamento do ser humano em sociedade, representado através dos fenómenos sociais </a:t>
            </a:r>
          </a:p>
          <a:p>
            <a:pPr algn="just"/>
            <a:endParaRPr lang="pt-PT" dirty="0"/>
          </a:p>
        </p:txBody>
      </p:sp>
      <p:pic>
        <p:nvPicPr>
          <p:cNvPr id="15362" name="Picture 2" descr="http://t3.gstatic.com/images?q=tbn:ANd9GcRGkO7wTagtgym6hUITWmCkUvOaZ6n40-jXwAkzyhE2zceEvTn7PqKvtLHlZw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974" y="4005064"/>
            <a:ext cx="2152650" cy="2124075"/>
          </a:xfrm>
          <a:prstGeom prst="rect">
            <a:avLst/>
          </a:prstGeom>
          <a:noFill/>
        </p:spPr>
      </p:pic>
      <p:sp>
        <p:nvSpPr>
          <p:cNvPr id="5" name="Rectângulo 4"/>
          <p:cNvSpPr/>
          <p:nvPr/>
        </p:nvSpPr>
        <p:spPr>
          <a:xfrm>
            <a:off x="5879976" y="4149080"/>
            <a:ext cx="216024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Realidade Social</a:t>
            </a:r>
          </a:p>
        </p:txBody>
      </p:sp>
      <p:sp>
        <p:nvSpPr>
          <p:cNvPr id="6" name="Rectângulo 5"/>
          <p:cNvSpPr/>
          <p:nvPr/>
        </p:nvSpPr>
        <p:spPr>
          <a:xfrm>
            <a:off x="5807968" y="3429000"/>
            <a:ext cx="158417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ECONOMIA</a:t>
            </a:r>
          </a:p>
        </p:txBody>
      </p:sp>
      <p:sp>
        <p:nvSpPr>
          <p:cNvPr id="7" name="Rectângulo 6"/>
          <p:cNvSpPr/>
          <p:nvPr/>
        </p:nvSpPr>
        <p:spPr>
          <a:xfrm>
            <a:off x="8328248" y="4509120"/>
            <a:ext cx="158417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HISTÓRIA</a:t>
            </a:r>
          </a:p>
        </p:txBody>
      </p:sp>
      <p:sp>
        <p:nvSpPr>
          <p:cNvPr id="8" name="Rectângulo 7"/>
          <p:cNvSpPr/>
          <p:nvPr/>
        </p:nvSpPr>
        <p:spPr>
          <a:xfrm>
            <a:off x="8256240" y="3645024"/>
            <a:ext cx="158417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SOCIOLOGIA</a:t>
            </a:r>
          </a:p>
        </p:txBody>
      </p:sp>
      <p:sp>
        <p:nvSpPr>
          <p:cNvPr id="9" name="Rectângulo 8"/>
          <p:cNvSpPr/>
          <p:nvPr/>
        </p:nvSpPr>
        <p:spPr>
          <a:xfrm>
            <a:off x="6744072" y="5157192"/>
            <a:ext cx="158417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PSICOLOGIA</a:t>
            </a:r>
          </a:p>
        </p:txBody>
      </p:sp>
      <p:sp>
        <p:nvSpPr>
          <p:cNvPr id="10" name="Rectângulo 9"/>
          <p:cNvSpPr/>
          <p:nvPr/>
        </p:nvSpPr>
        <p:spPr>
          <a:xfrm>
            <a:off x="4367808" y="4941168"/>
            <a:ext cx="158417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GEOGRAFIA</a:t>
            </a:r>
          </a:p>
        </p:txBody>
      </p:sp>
      <p:sp>
        <p:nvSpPr>
          <p:cNvPr id="11" name="Rectângulo 10"/>
          <p:cNvSpPr/>
          <p:nvPr/>
        </p:nvSpPr>
        <p:spPr>
          <a:xfrm>
            <a:off x="4007768" y="3861048"/>
            <a:ext cx="158417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DIREITO</a:t>
            </a:r>
          </a:p>
        </p:txBody>
      </p:sp>
      <p:cxnSp>
        <p:nvCxnSpPr>
          <p:cNvPr id="13" name="Conexão recta unidireccional 12"/>
          <p:cNvCxnSpPr>
            <a:stCxn id="6" idx="2"/>
            <a:endCxn id="5" idx="0"/>
          </p:cNvCxnSpPr>
          <p:nvPr/>
        </p:nvCxnSpPr>
        <p:spPr>
          <a:xfrm>
            <a:off x="6600056" y="3861048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cta unidireccional 14"/>
          <p:cNvCxnSpPr>
            <a:stCxn id="8" idx="1"/>
          </p:cNvCxnSpPr>
          <p:nvPr/>
        </p:nvCxnSpPr>
        <p:spPr>
          <a:xfrm flipH="1">
            <a:off x="6816080" y="3861048"/>
            <a:ext cx="144016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cta unidireccional 16"/>
          <p:cNvCxnSpPr>
            <a:stCxn id="7" idx="1"/>
            <a:endCxn id="5" idx="3"/>
          </p:cNvCxnSpPr>
          <p:nvPr/>
        </p:nvCxnSpPr>
        <p:spPr>
          <a:xfrm flipH="1" flipV="1">
            <a:off x="8040216" y="4437112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xão recta unidireccional 18"/>
          <p:cNvCxnSpPr>
            <a:stCxn id="9" idx="0"/>
            <a:endCxn id="5" idx="2"/>
          </p:cNvCxnSpPr>
          <p:nvPr/>
        </p:nvCxnSpPr>
        <p:spPr>
          <a:xfrm flipH="1" flipV="1">
            <a:off x="6960096" y="4725144"/>
            <a:ext cx="57606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xão recta unidireccional 21"/>
          <p:cNvCxnSpPr>
            <a:stCxn id="10" idx="0"/>
            <a:endCxn id="5" idx="1"/>
          </p:cNvCxnSpPr>
          <p:nvPr/>
        </p:nvCxnSpPr>
        <p:spPr>
          <a:xfrm flipV="1">
            <a:off x="5159896" y="4437112"/>
            <a:ext cx="72008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xão recta unidireccional 23"/>
          <p:cNvCxnSpPr>
            <a:stCxn id="11" idx="3"/>
            <a:endCxn id="5" idx="1"/>
          </p:cNvCxnSpPr>
          <p:nvPr/>
        </p:nvCxnSpPr>
        <p:spPr>
          <a:xfrm>
            <a:off x="5591944" y="4077072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19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Economia no Contexto da Ciências Sociais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231904" y="2464904"/>
            <a:ext cx="4978896" cy="333954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PT" dirty="0"/>
              <a:t>Nenhuma ciência social, isoladamente, pode explicar o que se passa na sociedade. (explicação estaria incompleta) </a:t>
            </a:r>
          </a:p>
          <a:p>
            <a:pPr algn="just"/>
            <a:r>
              <a:rPr lang="pt-PT" dirty="0"/>
              <a:t>Só com os conhecimentos de todas as ciências sociais se pode ter um conhecimento integral dos fenómenos sociais. (</a:t>
            </a:r>
            <a:r>
              <a:rPr lang="pt-PT" dirty="0" err="1"/>
              <a:t>complementariedade</a:t>
            </a:r>
            <a:r>
              <a:rPr lang="pt-PT" dirty="0"/>
              <a:t> e interdependência )</a:t>
            </a:r>
          </a:p>
          <a:p>
            <a:pPr lvl="0">
              <a:buNone/>
            </a:pPr>
            <a:r>
              <a:rPr lang="pt-PT" dirty="0"/>
              <a:t> </a:t>
            </a:r>
          </a:p>
          <a:p>
            <a:endParaRPr lang="pt-PT" dirty="0"/>
          </a:p>
        </p:txBody>
      </p:sp>
      <p:pic>
        <p:nvPicPr>
          <p:cNvPr id="13314" name="Picture 2" descr="http://2.bp.blogspot.com/_TqLkJxbuvNc/SXDutOIDBLI/AAAAAAAAAbE/AGwefXKKMVA/s400/mafalda_ser%C3%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2" y="2606536"/>
            <a:ext cx="2743200" cy="3257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626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Economia no Contexto da Ciências Sociais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Interdisciplinaridade, nas </a:t>
            </a:r>
            <a:r>
              <a:rPr lang="pt-PT" b="1" dirty="0"/>
              <a:t>Ciências Sociais, </a:t>
            </a:r>
            <a:r>
              <a:rPr lang="pt-PT" dirty="0"/>
              <a:t>significa o </a:t>
            </a:r>
            <a:r>
              <a:rPr lang="pt-PT" b="1" dirty="0"/>
              <a:t>intercâmbio </a:t>
            </a:r>
            <a:r>
              <a:rPr lang="pt-PT" dirty="0"/>
              <a:t>de saberes com vista à </a:t>
            </a:r>
            <a:r>
              <a:rPr lang="pt-PT" dirty="0" smtClean="0"/>
              <a:t>complementaridade </a:t>
            </a:r>
            <a:r>
              <a:rPr lang="pt-PT" dirty="0"/>
              <a:t>do conhecimento, para melhor explicar os fenómenos sociais na sua totalidade.</a:t>
            </a:r>
          </a:p>
          <a:p>
            <a:endParaRPr lang="pt-PT" dirty="0"/>
          </a:p>
        </p:txBody>
      </p:sp>
      <p:pic>
        <p:nvPicPr>
          <p:cNvPr id="12290" name="Picture 2" descr="http://3.bp.blogspot.com/_xPcJ0_qnpW4/Sh1ZdYNydwI/AAAAAAAAA7Y/6Yfi2zUhtSE/S724/Coletivo+de+Ci%C3%AAncias+Sociais+-+UFSAJ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7595" y="3893773"/>
            <a:ext cx="6438900" cy="1743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14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Economia no Contexto da Ciências Sociais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366052" y="2285999"/>
            <a:ext cx="7530546" cy="4035288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PT" sz="2800" dirty="0"/>
              <a:t>Os fenómenos sociais são aqueles que resultam da vida em sociedade e que dada a sua complexidade, têm de ser analisados no seu contexto global. Nenhum fenómeno pode ser observado de forma isolada, pois faz parte de um todo que é preciso estudar a vários níveis. Os fenómenos sociais são, muito complexos e pluridisciplinares, considerando-se por isso “fenómeno sociais totais”</a:t>
            </a:r>
          </a:p>
        </p:txBody>
      </p:sp>
      <p:pic>
        <p:nvPicPr>
          <p:cNvPr id="9218" name="Picture 2" descr="http://rlv.zcache.com/i_love_social_sciences_tshirt-p235708171996963784trlf_4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1491477" y="2510631"/>
            <a:ext cx="1490262" cy="3390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701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Economia no Contexto da Ciências Sociais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135560" y="2517913"/>
            <a:ext cx="8229600" cy="3564843"/>
          </a:xfrm>
        </p:spPr>
        <p:txBody>
          <a:bodyPr>
            <a:noAutofit/>
          </a:bodyPr>
          <a:lstStyle/>
          <a:p>
            <a:pPr algn="just"/>
            <a:r>
              <a:rPr lang="pt-PT" dirty="0"/>
              <a:t>Os fenómenos sociais abordados numa perspetiva económica chamam-se fenómenos económicos. Estes interessam particularmente à ciência económica, mas constituem apenas uma das vertentes do “ fenómeno social total”. Apesar de serem observados por outras disciplinas, os fenómenos económicos dizem respeito sobretudo à economia.</a:t>
            </a:r>
          </a:p>
          <a:p>
            <a:pPr algn="just"/>
            <a:r>
              <a:rPr lang="pt-PT" b="1" dirty="0"/>
              <a:t>Os principais fenómenos económicos são Produção, a Distribuição, a Repartição de Rendimentos, o Consumo a Poupança</a:t>
            </a:r>
          </a:p>
        </p:txBody>
      </p:sp>
    </p:spTree>
    <p:extLst>
      <p:ext uri="{BB962C8B-B14F-4D97-AF65-F5344CB8AC3E}">
        <p14:creationId xmlns:p14="http://schemas.microsoft.com/office/powerpoint/2010/main" val="225196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Objeto de Estudo da Economia</a:t>
            </a:r>
            <a:r>
              <a:rPr lang="pt-PT" sz="3200" dirty="0"/>
              <a:t/>
            </a:r>
            <a:br>
              <a:rPr lang="pt-PT" sz="3200" dirty="0"/>
            </a:br>
            <a:r>
              <a:rPr lang="pt-PT" sz="3200" u="sng" dirty="0"/>
              <a:t>O problema Económico e a necessidade de efetuar escolhas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943872" y="1600201"/>
            <a:ext cx="5266928" cy="4525963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70000"/>
              </a:lnSpc>
              <a:buNone/>
            </a:pPr>
            <a:r>
              <a:rPr lang="pt-PT" dirty="0"/>
              <a:t>    A atividade económica é um conjunto de atividades conscientes e intencionais realizadas pelo homem em sociedade, que têm por objetivo a satisfação das necessidades humanas particularmente através do consumo, mediante a produção, a distribuição e repartição de rendimentos.</a:t>
            </a:r>
          </a:p>
        </p:txBody>
      </p:sp>
      <p:pic>
        <p:nvPicPr>
          <p:cNvPr id="1026" name="Picture 2" descr="http://www.hipersuper.pt/wp-content/uploads/2011/08/dinheiro_eu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552" y="2564905"/>
            <a:ext cx="2857500" cy="2352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397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63552" y="404664"/>
            <a:ext cx="8229600" cy="1143000"/>
          </a:xfrm>
        </p:spPr>
        <p:txBody>
          <a:bodyPr>
            <a:noAutofit/>
          </a:bodyPr>
          <a:lstStyle/>
          <a:p>
            <a:r>
              <a:rPr lang="pt-P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Objeto de Estudo da Economia</a:t>
            </a:r>
            <a:r>
              <a:rPr lang="pt-PT" sz="3200" dirty="0"/>
              <a:t/>
            </a:r>
            <a:br>
              <a:rPr lang="pt-PT" sz="3200" dirty="0"/>
            </a:br>
            <a:r>
              <a:rPr lang="pt-PT" sz="3200" u="sng" dirty="0"/>
              <a:t>O problema Económico e a necessidade de efetuar escolhas</a:t>
            </a:r>
            <a:endParaRPr lang="pt-PT" sz="3200" dirty="0"/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eta curvada para cima 4"/>
          <p:cNvSpPr/>
          <p:nvPr/>
        </p:nvSpPr>
        <p:spPr>
          <a:xfrm rot="10800000" flipV="1">
            <a:off x="2351584" y="4797152"/>
            <a:ext cx="6912768" cy="7200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7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Objeto de Estudo da Economia</a:t>
            </a:r>
            <a:r>
              <a:rPr lang="pt-PT" sz="3200" dirty="0"/>
              <a:t/>
            </a:r>
            <a:br>
              <a:rPr lang="pt-PT" sz="3200" dirty="0"/>
            </a:br>
            <a:r>
              <a:rPr lang="pt-PT" sz="3200" u="sng" dirty="0"/>
              <a:t>O problema Económico e a necessidade de efetuar escolhas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943872" y="1600201"/>
            <a:ext cx="5266928" cy="4525963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  <a:buNone/>
            </a:pPr>
            <a:r>
              <a:rPr lang="pt-PT" dirty="0"/>
              <a:t>    A </a:t>
            </a:r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escassez</a:t>
            </a:r>
            <a:r>
              <a:rPr lang="pt-PT" dirty="0"/>
              <a:t> constitui o problema económico central de qualquer </a:t>
            </a:r>
            <a:r>
              <a:rPr lang="pt-PT" dirty="0" smtClean="0"/>
              <a:t>sociedade.</a:t>
            </a:r>
            <a:endParaRPr lang="pt-PT" dirty="0"/>
          </a:p>
        </p:txBody>
      </p:sp>
      <p:pic>
        <p:nvPicPr>
          <p:cNvPr id="46082" name="Picture 2" descr="http://www.canalkids.com.br/bankids/imagens/fantasma_da_escassez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45" y="1988840"/>
            <a:ext cx="2524125" cy="238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194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Objeto de Estudo da Economia</a:t>
            </a:r>
            <a:r>
              <a:rPr lang="pt-PT" sz="3200" dirty="0"/>
              <a:t/>
            </a:r>
            <a:br>
              <a:rPr lang="pt-PT" sz="3200" dirty="0"/>
            </a:br>
            <a:r>
              <a:rPr lang="pt-PT" sz="3200" u="sng" dirty="0"/>
              <a:t>O problema Económico e a necessidade de efetuar escolhas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943872" y="1600201"/>
            <a:ext cx="5266928" cy="4525963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  <a:buNone/>
            </a:pPr>
            <a:r>
              <a:rPr lang="pt-PT" dirty="0"/>
              <a:t>    </a:t>
            </a:r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porque existe escassez?</a:t>
            </a:r>
          </a:p>
          <a:p>
            <a:pPr algn="just">
              <a:lnSpc>
                <a:spcPct val="170000"/>
              </a:lnSpc>
              <a:buNone/>
            </a:pPr>
            <a:r>
              <a:rPr lang="pt-PT" dirty="0"/>
              <a:t>     As necessidades humanas que se satisfazem através do consumo (alimentos, roupa, livros, televisão,….) são ilimitadas, enquanto que os recursos produtivos (matérias primas, máquinas, fábricas) são escassos para produzir o volume de bens e serviços desejados pela sociedade.</a:t>
            </a:r>
          </a:p>
        </p:txBody>
      </p:sp>
      <p:pic>
        <p:nvPicPr>
          <p:cNvPr id="49154" name="Picture 2" descr="http://i.s8.com.br/images/books/cover/img7/14992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9576" y="1844824"/>
            <a:ext cx="2074540" cy="2074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773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Objeto de Estudo da Economia</a:t>
            </a:r>
            <a:r>
              <a:rPr lang="pt-PT" sz="3200" dirty="0"/>
              <a:t/>
            </a:r>
            <a:br>
              <a:rPr lang="pt-PT" sz="3200" dirty="0"/>
            </a:br>
            <a:r>
              <a:rPr lang="pt-PT" sz="3200" u="sng" dirty="0"/>
              <a:t>O problema Económico e a necessidade de efetuar escolhas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943872" y="1600201"/>
            <a:ext cx="5266928" cy="4525963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  <a:buNone/>
            </a:pPr>
            <a:r>
              <a:rPr lang="pt-PT" dirty="0"/>
              <a:t>A Escassez obriga a efetuar escolhas. </a:t>
            </a:r>
            <a:r>
              <a:rPr lang="pt-PT" dirty="0" smtClean="0"/>
              <a:t>Estas </a:t>
            </a:r>
            <a:r>
              <a:rPr lang="pt-PT" dirty="0"/>
              <a:t>devem ser realizadas procurando-se obter o máximo beneficio com o mínimo dispêndio de recursos. </a:t>
            </a:r>
          </a:p>
          <a:p>
            <a:pPr algn="just">
              <a:lnSpc>
                <a:spcPct val="170000"/>
              </a:lnSpc>
              <a:buNone/>
            </a:pPr>
            <a:endParaRPr lang="pt-PT" dirty="0"/>
          </a:p>
          <a:p>
            <a:pPr algn="just">
              <a:lnSpc>
                <a:spcPct val="170000"/>
              </a:lnSpc>
              <a:buNone/>
            </a:pPr>
            <a:endParaRPr lang="pt-PT" dirty="0"/>
          </a:p>
        </p:txBody>
      </p:sp>
      <p:pic>
        <p:nvPicPr>
          <p:cNvPr id="51202" name="Picture 2" descr="http://3.bp.blogspot.com/-uBgjeZie7cQ/Tfvzz8rsn3I/AAAAAAAAAL8/TaqTu4kvDcE/s1600/escolh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8200" y="1912648"/>
            <a:ext cx="2705100" cy="3257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554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/>
              <a:t>Economia no Contexto da Ciências Sociais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252020" y="2557670"/>
            <a:ext cx="5958780" cy="3568494"/>
          </a:xfrm>
          <a:noFill/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t-PT" b="1" dirty="0"/>
              <a:t>SOCIAL = DECORRE DA VIDA EM SOCIEDADE</a:t>
            </a:r>
          </a:p>
          <a:p>
            <a:pPr algn="just"/>
            <a:r>
              <a:rPr lang="pt-PT" dirty="0"/>
              <a:t>A </a:t>
            </a:r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realidade social </a:t>
            </a:r>
            <a:r>
              <a:rPr lang="pt-PT" dirty="0"/>
              <a:t>é muito complexa, dado que abrange todo um enorme conjunto de indivíduos e grupos em permanente interacção. </a:t>
            </a:r>
          </a:p>
          <a:p>
            <a:pPr algn="just"/>
            <a:r>
              <a:rPr lang="pt-PT" dirty="0"/>
              <a:t>Para explicar um fenómeno social, temos que recorrer ao contributo de todas as ciências sociais.</a:t>
            </a:r>
          </a:p>
          <a:p>
            <a:endParaRPr lang="pt-PT" dirty="0"/>
          </a:p>
        </p:txBody>
      </p:sp>
      <p:pic>
        <p:nvPicPr>
          <p:cNvPr id="15362" name="Picture 2" descr="http://t3.gstatic.com/images?q=tbn:ANd9GcSx8VYMXoHO_8F953qEI7xcKk7jOkFD-aGf-YijW65zqwiQbR_8Gwd5MXLoY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9FFFD"/>
              </a:clrFrom>
              <a:clrTo>
                <a:srgbClr val="F9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75520" y="4149081"/>
            <a:ext cx="2476500" cy="1847851"/>
          </a:xfrm>
          <a:prstGeom prst="rect">
            <a:avLst/>
          </a:prstGeom>
          <a:noFill/>
        </p:spPr>
      </p:pic>
      <p:pic>
        <p:nvPicPr>
          <p:cNvPr id="15364" name="Picture 4" descr="http://bp3.blogger.com/_7iafkm-iMgQ/SGmr9tsO-AI/AAAAAAAAACc/oUBwPfwQpTs/S1600-R/Image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9536" y="1988840"/>
            <a:ext cx="2271002" cy="1440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0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Objeto de Estudo da Economia</a:t>
            </a:r>
            <a:r>
              <a:rPr lang="pt-PT" sz="3200" dirty="0"/>
              <a:t/>
            </a:r>
            <a:br>
              <a:rPr lang="pt-PT" sz="3200" dirty="0"/>
            </a:br>
            <a:r>
              <a:rPr lang="pt-PT" sz="3200" u="sng" dirty="0"/>
              <a:t>O problema Económico e a necessidade de efetuar escolhas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943872" y="1600201"/>
            <a:ext cx="5266928" cy="4715255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70000"/>
              </a:lnSpc>
              <a:buNone/>
            </a:pPr>
            <a:r>
              <a:rPr lang="pt-PT" dirty="0"/>
              <a:t>As escolhas traduzem um sacrifício , uma vez que a opção por um bem implica deixar de parte outras alternativas.</a:t>
            </a:r>
          </a:p>
          <a:p>
            <a:pPr algn="just">
              <a:lnSpc>
                <a:spcPct val="170000"/>
              </a:lnSpc>
              <a:buNone/>
            </a:pPr>
            <a:r>
              <a:rPr lang="pt-PT" dirty="0"/>
              <a:t>A escolha que se efetua é de acordo com uma certa </a:t>
            </a:r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racionalidade económica </a:t>
            </a:r>
            <a:r>
              <a:rPr lang="pt-PT" dirty="0"/>
              <a:t>que permitirá otimizar a relação custo </a:t>
            </a:r>
            <a:r>
              <a:rPr lang="pt-PT" dirty="0" smtClean="0"/>
              <a:t>beneficio.</a:t>
            </a:r>
            <a:endParaRPr lang="pt-PT" dirty="0"/>
          </a:p>
          <a:p>
            <a:pPr algn="just">
              <a:lnSpc>
                <a:spcPct val="170000"/>
              </a:lnSpc>
              <a:buNone/>
            </a:pPr>
            <a:endParaRPr lang="pt-PT" dirty="0"/>
          </a:p>
          <a:p>
            <a:pPr algn="just">
              <a:lnSpc>
                <a:spcPct val="170000"/>
              </a:lnSpc>
              <a:buNone/>
            </a:pPr>
            <a:endParaRPr lang="pt-PT" dirty="0"/>
          </a:p>
        </p:txBody>
      </p:sp>
      <p:pic>
        <p:nvPicPr>
          <p:cNvPr id="50178" name="Picture 2" descr="http://wallysou.com/wp-content/uploads/2011/01/escolhas-shk-sem-bord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75521" y="1772816"/>
            <a:ext cx="3096344" cy="3257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658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Objeto de Estudo da Economia</a:t>
            </a:r>
            <a:r>
              <a:rPr lang="pt-PT" sz="3200" dirty="0"/>
              <a:t/>
            </a:r>
            <a:br>
              <a:rPr lang="pt-PT" sz="3200" dirty="0"/>
            </a:br>
            <a:r>
              <a:rPr lang="pt-PT" sz="3200" u="sng" dirty="0"/>
              <a:t>O problema Económico e a necessidade de efetuar escolhas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943872" y="1600201"/>
            <a:ext cx="5266928" cy="4525963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  <a:buNone/>
            </a:pPr>
            <a:r>
              <a:rPr lang="pt-PT" sz="2400" dirty="0"/>
              <a:t>A necessidade de decisão por uma alternativa é </a:t>
            </a:r>
            <a:r>
              <a:rPr lang="pt-PT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 económico.</a:t>
            </a:r>
          </a:p>
          <a:p>
            <a:pPr algn="just">
              <a:lnSpc>
                <a:spcPct val="170000"/>
              </a:lnSpc>
              <a:buNone/>
            </a:pPr>
            <a:endParaRPr lang="pt-PT" dirty="0"/>
          </a:p>
        </p:txBody>
      </p:sp>
      <p:sp>
        <p:nvSpPr>
          <p:cNvPr id="5" name="Rectângulo 4"/>
          <p:cNvSpPr/>
          <p:nvPr/>
        </p:nvSpPr>
        <p:spPr>
          <a:xfrm>
            <a:off x="3359696" y="3284984"/>
            <a:ext cx="5544616" cy="18722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70000"/>
              </a:lnSpc>
              <a:buNone/>
            </a:pPr>
            <a:r>
              <a:rPr lang="pt-PT" dirty="0"/>
              <a:t>A situação resultante da relação entre necessidades ilimitadas e recursos escassos, implicando a sua existência a verificação simultânea de</a:t>
            </a:r>
            <a:r>
              <a:rPr lang="pt-PT" u="sng" dirty="0"/>
              <a:t> escassez </a:t>
            </a:r>
            <a:r>
              <a:rPr lang="pt-PT" dirty="0"/>
              <a:t>e </a:t>
            </a:r>
            <a:r>
              <a:rPr lang="pt-PT" u="sng" dirty="0"/>
              <a:t>escolhas</a:t>
            </a:r>
            <a:r>
              <a:rPr lang="pt-PT" dirty="0"/>
              <a:t> de alternativas</a:t>
            </a:r>
          </a:p>
        </p:txBody>
      </p:sp>
      <p:cxnSp>
        <p:nvCxnSpPr>
          <p:cNvPr id="7" name="Conexão recta unidireccional 6"/>
          <p:cNvCxnSpPr>
            <a:endCxn id="5" idx="0"/>
          </p:cNvCxnSpPr>
          <p:nvPr/>
        </p:nvCxnSpPr>
        <p:spPr>
          <a:xfrm flipH="1">
            <a:off x="6132004" y="2852936"/>
            <a:ext cx="198022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http://4.bp.blogspot.com/-3KpTOh7bn2U/TaSLiG19lfI/AAAAAAAABdU/7ka36F8FAvM/s1600/equilibrio_economi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91545" y="4653136"/>
            <a:ext cx="2629057" cy="1872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609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Custo de oportunidade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35760" y="1628801"/>
            <a:ext cx="6336704" cy="4525963"/>
          </a:xfrm>
        </p:spPr>
        <p:txBody>
          <a:bodyPr/>
          <a:lstStyle/>
          <a:p>
            <a:pPr algn="just">
              <a:buNone/>
            </a:pPr>
            <a:r>
              <a:rPr lang="pt-PT" sz="2400" i="1" dirty="0"/>
              <a:t>	</a:t>
            </a:r>
            <a:r>
              <a:rPr lang="pt-PT" sz="2400" i="1" u="sng" dirty="0"/>
              <a:t>Continuamente se realizar escolhas</a:t>
            </a:r>
            <a:r>
              <a:rPr lang="pt-PT" sz="2400" i="1" dirty="0"/>
              <a:t>.</a:t>
            </a:r>
          </a:p>
          <a:p>
            <a:pPr algn="just">
              <a:buNone/>
            </a:pPr>
            <a:r>
              <a:rPr lang="pt-PT" sz="2400" dirty="0"/>
              <a:t>	Por exemplo, os bens alimentares e uns jeans, uma viagem e uma férias na praia, o lazer e o estudo o dormir mais e o levantar. </a:t>
            </a:r>
          </a:p>
          <a:p>
            <a:pPr algn="just">
              <a:buNone/>
            </a:pPr>
            <a:r>
              <a:rPr lang="pt-PT" sz="2400" dirty="0"/>
              <a:t>     </a:t>
            </a:r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 sacrifício de alternativas a que se renuncia , e que ocorre tanto no consumo como na produção é designado por </a:t>
            </a:r>
            <a:r>
              <a:rPr lang="pt-PT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 de oportunidade</a:t>
            </a:r>
          </a:p>
          <a:p>
            <a:pPr algn="just">
              <a:buNone/>
            </a:pPr>
            <a:endParaRPr lang="pt-PT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pt-PT" sz="2400" u="sng" dirty="0"/>
              <a:t>Qualquer escolha implica sacrifício.</a:t>
            </a:r>
          </a:p>
          <a:p>
            <a:pPr algn="ctr">
              <a:buNone/>
            </a:pPr>
            <a:endParaRPr lang="pt-PT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5298" name="Picture 2" descr="opportunity-cos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47528" y="2420888"/>
            <a:ext cx="2520280" cy="2543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44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>
          <a:xfrm>
            <a:off x="4727848" y="1052736"/>
            <a:ext cx="295232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ATIVIDADE ECONÓMICA</a:t>
            </a:r>
          </a:p>
        </p:txBody>
      </p:sp>
      <p:cxnSp>
        <p:nvCxnSpPr>
          <p:cNvPr id="13" name="Conexão recta 12"/>
          <p:cNvCxnSpPr>
            <a:stCxn id="9" idx="2"/>
          </p:cNvCxnSpPr>
          <p:nvPr/>
        </p:nvCxnSpPr>
        <p:spPr>
          <a:xfrm flipH="1">
            <a:off x="6168008" y="1412776"/>
            <a:ext cx="36004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xão recta 17"/>
          <p:cNvCxnSpPr/>
          <p:nvPr/>
        </p:nvCxnSpPr>
        <p:spPr>
          <a:xfrm>
            <a:off x="3863752" y="1916832"/>
            <a:ext cx="4392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xão recta unidireccional 20"/>
          <p:cNvCxnSpPr/>
          <p:nvPr/>
        </p:nvCxnSpPr>
        <p:spPr>
          <a:xfrm>
            <a:off x="3863752" y="191683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xão recta unidireccional 22"/>
          <p:cNvCxnSpPr/>
          <p:nvPr/>
        </p:nvCxnSpPr>
        <p:spPr>
          <a:xfrm>
            <a:off x="8256240" y="191683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ângulo 24"/>
          <p:cNvSpPr/>
          <p:nvPr/>
        </p:nvSpPr>
        <p:spPr>
          <a:xfrm>
            <a:off x="2927648" y="2348880"/>
            <a:ext cx="194421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Recursos Escassos</a:t>
            </a:r>
          </a:p>
        </p:txBody>
      </p:sp>
      <p:sp>
        <p:nvSpPr>
          <p:cNvPr id="10" name="Rectângulo 9"/>
          <p:cNvSpPr/>
          <p:nvPr/>
        </p:nvSpPr>
        <p:spPr>
          <a:xfrm>
            <a:off x="7032104" y="2276872"/>
            <a:ext cx="24482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Múltiplas Necessidades</a:t>
            </a:r>
          </a:p>
        </p:txBody>
      </p:sp>
      <p:cxnSp>
        <p:nvCxnSpPr>
          <p:cNvPr id="27" name="Conexão recta 26"/>
          <p:cNvCxnSpPr>
            <a:stCxn id="25" idx="2"/>
          </p:cNvCxnSpPr>
          <p:nvPr/>
        </p:nvCxnSpPr>
        <p:spPr>
          <a:xfrm>
            <a:off x="3899756" y="2636912"/>
            <a:ext cx="3600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cta 28"/>
          <p:cNvCxnSpPr/>
          <p:nvPr/>
        </p:nvCxnSpPr>
        <p:spPr>
          <a:xfrm>
            <a:off x="3863752" y="2852936"/>
            <a:ext cx="4536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xão recta 30"/>
          <p:cNvCxnSpPr>
            <a:endCxn id="10" idx="2"/>
          </p:cNvCxnSpPr>
          <p:nvPr/>
        </p:nvCxnSpPr>
        <p:spPr>
          <a:xfrm flipH="1" flipV="1">
            <a:off x="8256240" y="2636912"/>
            <a:ext cx="14401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cta unidireccional 32"/>
          <p:cNvCxnSpPr/>
          <p:nvPr/>
        </p:nvCxnSpPr>
        <p:spPr>
          <a:xfrm>
            <a:off x="6023992" y="2924944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ângulo 33"/>
          <p:cNvSpPr/>
          <p:nvPr/>
        </p:nvSpPr>
        <p:spPr>
          <a:xfrm>
            <a:off x="4871864" y="3429000"/>
            <a:ext cx="259228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Opções</a:t>
            </a:r>
          </a:p>
          <a:p>
            <a:pPr algn="ctr"/>
            <a:r>
              <a:rPr lang="pt-PT" dirty="0"/>
              <a:t>(É preciso fazer escolhas)</a:t>
            </a:r>
          </a:p>
        </p:txBody>
      </p:sp>
      <p:cxnSp>
        <p:nvCxnSpPr>
          <p:cNvPr id="36" name="Conexão recta unidireccional 35"/>
          <p:cNvCxnSpPr>
            <a:stCxn id="34" idx="3"/>
          </p:cNvCxnSpPr>
          <p:nvPr/>
        </p:nvCxnSpPr>
        <p:spPr>
          <a:xfrm>
            <a:off x="7464152" y="3897052"/>
            <a:ext cx="360040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ângulo 36"/>
          <p:cNvSpPr/>
          <p:nvPr/>
        </p:nvSpPr>
        <p:spPr>
          <a:xfrm>
            <a:off x="7824192" y="3501008"/>
            <a:ext cx="208823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pt-PT" sz="1400" b="1" dirty="0"/>
              <a:t>O que produzir?</a:t>
            </a:r>
          </a:p>
          <a:p>
            <a:pPr algn="ctr">
              <a:buFontTx/>
              <a:buChar char="-"/>
            </a:pPr>
            <a:r>
              <a:rPr lang="pt-PT" sz="1400" b="1" dirty="0"/>
              <a:t>-Como Produzir?</a:t>
            </a:r>
          </a:p>
          <a:p>
            <a:pPr algn="ctr">
              <a:buFontTx/>
              <a:buChar char="-"/>
            </a:pPr>
            <a:r>
              <a:rPr lang="pt-PT" sz="1400" b="1" dirty="0"/>
              <a:t>-Para quem produzir?</a:t>
            </a:r>
          </a:p>
        </p:txBody>
      </p:sp>
      <p:cxnSp>
        <p:nvCxnSpPr>
          <p:cNvPr id="39" name="Conexão recta unidireccional 38"/>
          <p:cNvCxnSpPr>
            <a:stCxn id="34" idx="2"/>
          </p:cNvCxnSpPr>
          <p:nvPr/>
        </p:nvCxnSpPr>
        <p:spPr>
          <a:xfrm>
            <a:off x="6168008" y="436510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ângulo 39"/>
          <p:cNvSpPr/>
          <p:nvPr/>
        </p:nvSpPr>
        <p:spPr>
          <a:xfrm>
            <a:off x="4727848" y="4581128"/>
            <a:ext cx="295232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Racionalidade Económica</a:t>
            </a:r>
          </a:p>
        </p:txBody>
      </p:sp>
      <p:sp>
        <p:nvSpPr>
          <p:cNvPr id="41" name="Rectângulo 40"/>
          <p:cNvSpPr/>
          <p:nvPr/>
        </p:nvSpPr>
        <p:spPr>
          <a:xfrm>
            <a:off x="4727848" y="5445224"/>
            <a:ext cx="295232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 de Oportunidade</a:t>
            </a:r>
          </a:p>
        </p:txBody>
      </p:sp>
      <p:cxnSp>
        <p:nvCxnSpPr>
          <p:cNvPr id="46" name="Conexão recta unidireccional 45"/>
          <p:cNvCxnSpPr>
            <a:stCxn id="40" idx="2"/>
            <a:endCxn id="41" idx="0"/>
          </p:cNvCxnSpPr>
          <p:nvPr/>
        </p:nvCxnSpPr>
        <p:spPr>
          <a:xfrm>
            <a:off x="6204012" y="515719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85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 animBg="1"/>
      <p:bldP spid="10" grpId="0" animBg="1"/>
      <p:bldP spid="34" grpId="0" animBg="1"/>
      <p:bldP spid="37" grpId="0" animBg="1"/>
      <p:bldP spid="40" grpId="0" animBg="1"/>
      <p:bldP spid="4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Necessidades e bens: Noção e Classificação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351584" y="1916832"/>
            <a:ext cx="36004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2000" dirty="0"/>
              <a:t>Sensação de mal –estar que ocorre na ausência de um bem ou serviço de que sentimos falta.</a:t>
            </a:r>
          </a:p>
        </p:txBody>
      </p:sp>
      <p:sp>
        <p:nvSpPr>
          <p:cNvPr id="6" name="Seta para a esquerda 5"/>
          <p:cNvSpPr/>
          <p:nvPr/>
        </p:nvSpPr>
        <p:spPr>
          <a:xfrm>
            <a:off x="6096000" y="2060848"/>
            <a:ext cx="1872208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7" name="CaixaDeTexto 6"/>
          <p:cNvSpPr txBox="1"/>
          <p:nvPr/>
        </p:nvSpPr>
        <p:spPr>
          <a:xfrm>
            <a:off x="7968208" y="206084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Necessidade</a:t>
            </a:r>
          </a:p>
        </p:txBody>
      </p:sp>
      <p:sp>
        <p:nvSpPr>
          <p:cNvPr id="8" name="Seta para baixo 7"/>
          <p:cNvSpPr/>
          <p:nvPr/>
        </p:nvSpPr>
        <p:spPr>
          <a:xfrm>
            <a:off x="8472264" y="2420888"/>
            <a:ext cx="21602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6960096" y="3068960"/>
            <a:ext cx="3168352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/>
              <a:t>Estado de carência que ocorre sempre que somos privados de um bem ou serviço de que precisamos. Esta carência pode ser suprimida através de atos de consumo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194560" y="3593053"/>
            <a:ext cx="44775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/>
              <a:t>As necessidades humanas variam no tempo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207568" y="4005064"/>
            <a:ext cx="446449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/>
              <a:t>As necessidades humanas variam no espaço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207568" y="4509121"/>
            <a:ext cx="446449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/>
              <a:t>As necessidades humanas variam  de pessoa para pessoa</a:t>
            </a:r>
          </a:p>
        </p:txBody>
      </p:sp>
      <p:sp>
        <p:nvSpPr>
          <p:cNvPr id="14" name="Oval 13"/>
          <p:cNvSpPr/>
          <p:nvPr/>
        </p:nvSpPr>
        <p:spPr>
          <a:xfrm>
            <a:off x="8904312" y="2708920"/>
            <a:ext cx="576064" cy="2160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000" dirty="0"/>
              <a:t>ou</a:t>
            </a:r>
          </a:p>
        </p:txBody>
      </p:sp>
    </p:spTree>
    <p:extLst>
      <p:ext uri="{BB962C8B-B14F-4D97-AF65-F5344CB8AC3E}">
        <p14:creationId xmlns:p14="http://schemas.microsoft.com/office/powerpoint/2010/main" val="55508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Características das necessidades </a:t>
            </a:r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912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Multiplicidade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As necessidades são múltiplas desenvolvendo-se indefinidamente</a:t>
            </a:r>
          </a:p>
        </p:txBody>
      </p:sp>
      <p:pic>
        <p:nvPicPr>
          <p:cNvPr id="61442" name="Picture 2" descr="http://t2.gstatic.com/images?q=tbn:ANd9GcS7TKqEwLQLbOYRFZZbGIo9iKswfqYL6aiF892CNCx-VP2-8l9x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23993" y="2924944"/>
            <a:ext cx="2809875" cy="885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039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Saciabilidade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A intensidade das necessidades diminui  à medida em que são satisfeitas</a:t>
            </a:r>
          </a:p>
        </p:txBody>
      </p:sp>
      <p:pic>
        <p:nvPicPr>
          <p:cNvPr id="60418" name="Picture 2" descr="http://t2.gstatic.com/images?q=tbn:ANd9GcQCjz4G6vljjOCORnmdDj9wEXEXj7PVS_GYwVRzs5osDWzSbeyKPw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48128" y="2780929"/>
            <a:ext cx="2038350" cy="1905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539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t-PT" dirty="0"/>
              <a:t>Hierarquização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As necessidades são graduadas por ordem de importância, de acordo com a intensidade e urgência.</a:t>
            </a:r>
          </a:p>
        </p:txBody>
      </p:sp>
      <p:pic>
        <p:nvPicPr>
          <p:cNvPr id="59394" name="Picture 2" descr="http://www.brunoamaral.com/wp-content/uploads/2007/08/800px-hierarquia_das_necessidades_de_maslo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1984" y="2780928"/>
            <a:ext cx="2880320" cy="2105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950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PT" dirty="0"/>
              <a:t>Substituibilidade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/>
              <a:t>Existe mais do que um bem capaz de satisfazer a mesma necessidade, substituindo-se o consumo de um bem pelo consumo de outro.</a:t>
            </a:r>
          </a:p>
        </p:txBody>
      </p:sp>
      <p:pic>
        <p:nvPicPr>
          <p:cNvPr id="58372" name="Picture 4" descr="http://2.bp.blogspot.com/-9jzJ9DSJ5JU/Tkkbkjzkt9I/AAAAAAAAAJc/foR5XMSYQVM/s1600/cartoons_217_O%2Banalista%2Bde%2Bsistem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9937" y="3212977"/>
            <a:ext cx="4238625" cy="3076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43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600" dirty="0"/>
              <a:t>Economia no Contexto da Ciências Sociais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791744" y="2478157"/>
            <a:ext cx="6419056" cy="3648007"/>
          </a:xfrm>
          <a:noFill/>
        </p:spPr>
        <p:txBody>
          <a:bodyPr>
            <a:normAutofit/>
          </a:bodyPr>
          <a:lstStyle/>
          <a:p>
            <a:pPr lvl="0" algn="just"/>
            <a:r>
              <a:rPr lang="pt-PT" dirty="0"/>
              <a:t> A realidade estudada por cada uma das ciências sociais não é diferente. </a:t>
            </a:r>
          </a:p>
          <a:p>
            <a:pPr lvl="0" algn="just"/>
            <a:r>
              <a:rPr lang="pt-P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realidade social é uma só e não se encontra compartimentada</a:t>
            </a:r>
            <a:r>
              <a:rPr lang="pt-PT" dirty="0"/>
              <a:t>. Ela é sempre a mesma, só que é vista com a perspectiva própria, o centro de interesse, ou os “olhos” de ciências sociais diferentes. </a:t>
            </a:r>
          </a:p>
          <a:p>
            <a:pPr lvl="0" algn="just">
              <a:buNone/>
            </a:pPr>
            <a:endParaRPr lang="pt-PT" dirty="0"/>
          </a:p>
        </p:txBody>
      </p:sp>
      <p:pic>
        <p:nvPicPr>
          <p:cNvPr id="2050" name="Picture 2" descr="http://www.usabilidoido.com.br/imagens/pontos_de_vista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0720" y="2774707"/>
            <a:ext cx="2160240" cy="2409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242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Tipos de Necessidades</a:t>
            </a:r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</p:nvPr>
        </p:nvGraphicFramePr>
        <p:xfrm>
          <a:off x="2567608" y="1268760"/>
          <a:ext cx="7704856" cy="48463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3596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95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056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Tipos</a:t>
                      </a:r>
                      <a:r>
                        <a:rPr lang="pt-PT" sz="2000" baseline="0" dirty="0"/>
                        <a:t> de Necessidades</a:t>
                      </a:r>
                      <a:endParaRPr lang="pt-PT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pt-PT" sz="1600" dirty="0"/>
                    </a:p>
                    <a:p>
                      <a:pPr algn="ctr"/>
                      <a:r>
                        <a:rPr lang="pt-PT" sz="1600" dirty="0"/>
                        <a:t>Quanto ao custo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Económicas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Dis</a:t>
                      </a:r>
                      <a:r>
                        <a:rPr lang="pt-PT" sz="1600" baseline="0" dirty="0"/>
                        <a:t>pêndio de dinheiro: Ex. Comer</a:t>
                      </a:r>
                      <a:endParaRPr lang="pt-PT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Não Económicas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Não necessita de </a:t>
                      </a:r>
                      <a:r>
                        <a:rPr lang="pt-PT" sz="1600" dirty="0" err="1" smtClean="0"/>
                        <a:t>dispender</a:t>
                      </a:r>
                      <a:r>
                        <a:rPr lang="pt-PT" sz="1600" baseline="0" dirty="0" smtClean="0"/>
                        <a:t> dinheiro</a:t>
                      </a:r>
                      <a:r>
                        <a:rPr lang="pt-PT" sz="1600" dirty="0" smtClean="0"/>
                        <a:t>:</a:t>
                      </a:r>
                      <a:r>
                        <a:rPr lang="pt-PT" sz="1600" baseline="0" dirty="0" smtClean="0"/>
                        <a:t> </a:t>
                      </a:r>
                      <a:r>
                        <a:rPr lang="pt-PT" sz="1600" baseline="0" dirty="0"/>
                        <a:t>Ex. Respirar</a:t>
                      </a:r>
                      <a:endParaRPr lang="pt-PT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endParaRPr lang="pt-PT" sz="1600" dirty="0"/>
                    </a:p>
                    <a:p>
                      <a:pPr algn="ctr"/>
                      <a:endParaRPr lang="pt-PT" sz="1600" dirty="0"/>
                    </a:p>
                    <a:p>
                      <a:pPr algn="ctr"/>
                      <a:endParaRPr lang="pt-PT" sz="1600" dirty="0"/>
                    </a:p>
                    <a:p>
                      <a:pPr algn="ctr"/>
                      <a:r>
                        <a:rPr lang="pt-PT" sz="1600" dirty="0"/>
                        <a:t>Quanto</a:t>
                      </a:r>
                      <a:r>
                        <a:rPr lang="pt-PT" sz="1600" baseline="0" dirty="0"/>
                        <a:t> à importância</a:t>
                      </a:r>
                      <a:endParaRPr lang="pt-PT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Primárias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/>
                        <a:t>A sua satisfação é indispensável</a:t>
                      </a:r>
                      <a:r>
                        <a:rPr lang="pt-PT" sz="1600" baseline="0" dirty="0"/>
                        <a:t> à sobrevivência. Ex. Comer</a:t>
                      </a:r>
                      <a:endParaRPr lang="pt-PT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Secundárias</a:t>
                      </a:r>
                      <a:r>
                        <a:rPr lang="pt-PT" sz="1600" baseline="0" dirty="0"/>
                        <a:t> </a:t>
                      </a:r>
                      <a:endParaRPr lang="pt-PT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Não poem em risco a sobrevivência</a:t>
                      </a:r>
                      <a:r>
                        <a:rPr lang="pt-PT" sz="1600" baseline="0" dirty="0"/>
                        <a:t>, mas são importantes na medida que traduzem qualidade de vida. Ex: ter casa</a:t>
                      </a:r>
                      <a:endParaRPr lang="pt-PT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Terciárias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Aquelas</a:t>
                      </a:r>
                      <a:r>
                        <a:rPr lang="pt-PT" sz="1600" baseline="0" dirty="0"/>
                        <a:t> cuja a satisfação é entendida como supérflua ( perfumes, joias)</a:t>
                      </a:r>
                      <a:endParaRPr lang="pt-PT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Quanto à</a:t>
                      </a:r>
                      <a:r>
                        <a:rPr lang="pt-PT" sz="1600" baseline="0" dirty="0"/>
                        <a:t> abrangência</a:t>
                      </a:r>
                      <a:endParaRPr lang="pt-PT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/>
                        <a:t>Públicas ou Coletivas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/>
                        <a:t>Resultam</a:t>
                      </a:r>
                      <a:r>
                        <a:rPr lang="pt-PT" sz="1600" baseline="0" dirty="0"/>
                        <a:t> da vida em sociedade que são sentidas em conjunto por todos os indivíduos (necessidade de segurança, justiça)</a:t>
                      </a:r>
                      <a:endParaRPr lang="pt-PT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Individuais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Necessidades que</a:t>
                      </a:r>
                      <a:r>
                        <a:rPr lang="pt-PT" sz="1600" baseline="0" dirty="0"/>
                        <a:t> respeitam aos indivíduos considerados individualmente. (alimentação, lazer)</a:t>
                      </a:r>
                      <a:endParaRPr lang="pt-PT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54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Bens: noção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351584" y="1916832"/>
            <a:ext cx="3600400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sz="2800" dirty="0"/>
              <a:t>Meios suscetíveis de satisfazer necessidades de modo a eliminar a sensação de carência</a:t>
            </a:r>
          </a:p>
        </p:txBody>
      </p:sp>
      <p:sp>
        <p:nvSpPr>
          <p:cNvPr id="5" name="Seta para a esquerda 4"/>
          <p:cNvSpPr/>
          <p:nvPr/>
        </p:nvSpPr>
        <p:spPr>
          <a:xfrm>
            <a:off x="6096000" y="2276872"/>
            <a:ext cx="1656184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7968208" y="2060849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Bens</a:t>
            </a:r>
          </a:p>
        </p:txBody>
      </p:sp>
    </p:spTree>
    <p:extLst>
      <p:ext uri="{BB962C8B-B14F-4D97-AF65-F5344CB8AC3E}">
        <p14:creationId xmlns:p14="http://schemas.microsoft.com/office/powerpoint/2010/main" val="133038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Posição de Conteúdo 4"/>
          <p:cNvGraphicFramePr>
            <a:graphicFrameLocks/>
          </p:cNvGraphicFramePr>
          <p:nvPr/>
        </p:nvGraphicFramePr>
        <p:xfrm>
          <a:off x="2207568" y="404664"/>
          <a:ext cx="7920880" cy="549723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6561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1764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13141">
                <a:tc gridSpan="3"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Classificação</a:t>
                      </a:r>
                      <a:r>
                        <a:rPr lang="pt-PT" sz="20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dos Bens</a:t>
                      </a:r>
                      <a:endParaRPr lang="pt-PT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9581">
                <a:tc rowSpan="2">
                  <a:txBody>
                    <a:bodyPr/>
                    <a:lstStyle/>
                    <a:p>
                      <a:pPr algn="ctr"/>
                      <a:endParaRPr lang="pt-PT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pt-PT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Quanto ao custo ou escassez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u="sng" dirty="0"/>
                        <a:t>Bens</a:t>
                      </a:r>
                      <a:r>
                        <a:rPr lang="pt-PT" sz="1600" u="sng" baseline="0" dirty="0"/>
                        <a:t> livres</a:t>
                      </a:r>
                      <a:endParaRPr lang="pt-PT" sz="1600" u="sng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Não é</a:t>
                      </a:r>
                      <a:r>
                        <a:rPr lang="pt-PT" sz="1600" baseline="0" dirty="0"/>
                        <a:t> preciso pagar: Ex o ar</a:t>
                      </a:r>
                      <a:endParaRPr lang="pt-PT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9406">
                <a:tc vMerge="1"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u="sng" dirty="0"/>
                        <a:t>Bens Económicos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É preciso</a:t>
                      </a:r>
                      <a:r>
                        <a:rPr lang="pt-PT" sz="1600" baseline="0" dirty="0"/>
                        <a:t> pagar: Ex. bolo</a:t>
                      </a:r>
                      <a:endParaRPr lang="pt-PT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9581">
                <a:tc rowSpan="2">
                  <a:txBody>
                    <a:bodyPr/>
                    <a:lstStyle/>
                    <a:p>
                      <a:pPr algn="ctr"/>
                      <a:r>
                        <a:rPr lang="pt-PT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Quanto à sua</a:t>
                      </a:r>
                      <a:r>
                        <a:rPr lang="pt-PT" sz="1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natureza ou realidade física</a:t>
                      </a:r>
                      <a:endParaRPr lang="pt-PT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u="sng" dirty="0"/>
                        <a:t>Materiais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/>
                        <a:t>É</a:t>
                      </a:r>
                      <a:r>
                        <a:rPr lang="pt-PT" sz="1600" baseline="0" dirty="0"/>
                        <a:t> tudo aquilo que é tangível: bolo, carro</a:t>
                      </a:r>
                      <a:endParaRPr lang="pt-PT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3821">
                <a:tc vMerge="1"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u="sng" dirty="0"/>
                        <a:t>Imateriais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São bens que não assumem a forma material: Ex.</a:t>
                      </a:r>
                      <a:r>
                        <a:rPr lang="pt-PT" sz="1600" baseline="0" dirty="0"/>
                        <a:t> serviços prestados</a:t>
                      </a:r>
                      <a:endParaRPr lang="pt-PT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9581">
                <a:tc rowSpan="2">
                  <a:txBody>
                    <a:bodyPr/>
                    <a:lstStyle/>
                    <a:p>
                      <a:pPr algn="ctr"/>
                      <a:r>
                        <a:rPr lang="pt-PT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Quanto</a:t>
                      </a:r>
                      <a:r>
                        <a:rPr lang="pt-PT" sz="14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à sua função</a:t>
                      </a:r>
                      <a:endParaRPr lang="pt-PT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u="sng" dirty="0"/>
                        <a:t>Bens de Consumo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dirty="0"/>
                        <a:t>Satisfazem diretamente a necessidade: </a:t>
                      </a:r>
                      <a:r>
                        <a:rPr lang="pt-PT" sz="1600" dirty="0" err="1"/>
                        <a:t>ex.pão</a:t>
                      </a:r>
                      <a:endParaRPr lang="pt-PT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03821">
                <a:tc vMerge="1"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u="sng" dirty="0"/>
                        <a:t>Bens de Produção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Servem</a:t>
                      </a:r>
                      <a:r>
                        <a:rPr lang="pt-PT" sz="1600" baseline="0" dirty="0"/>
                        <a:t> para a produção de outros bens : </a:t>
                      </a:r>
                      <a:r>
                        <a:rPr lang="pt-PT" sz="1600" baseline="0" dirty="0" err="1"/>
                        <a:t>ex</a:t>
                      </a:r>
                      <a:r>
                        <a:rPr lang="pt-PT" sz="1600" baseline="0" dirty="0"/>
                        <a:t> farinha para fazer pão</a:t>
                      </a:r>
                      <a:endParaRPr lang="pt-PT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9581">
                <a:tc rowSpan="2">
                  <a:txBody>
                    <a:bodyPr/>
                    <a:lstStyle/>
                    <a:p>
                      <a:pPr algn="ctr"/>
                      <a:r>
                        <a:rPr lang="pt-PT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Quanto à sua duração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u="sng" dirty="0"/>
                        <a:t>Bens duradouros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Utilizam-se</a:t>
                      </a:r>
                      <a:r>
                        <a:rPr lang="pt-PT" sz="1600" baseline="0" dirty="0"/>
                        <a:t> mais que uma vez: </a:t>
                      </a:r>
                      <a:r>
                        <a:rPr lang="pt-PT" sz="1600" baseline="0" dirty="0" err="1"/>
                        <a:t>Ex.carro</a:t>
                      </a:r>
                      <a:endParaRPr lang="pt-PT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03821">
                <a:tc vMerge="1">
                  <a:txBody>
                    <a:bodyPr/>
                    <a:lstStyle/>
                    <a:p>
                      <a:pPr algn="ctr"/>
                      <a:endParaRPr lang="pt-PT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u="sng" dirty="0"/>
                        <a:t>Bens não</a:t>
                      </a:r>
                      <a:r>
                        <a:rPr lang="pt-PT" sz="1600" u="sng" baseline="0" dirty="0"/>
                        <a:t> duradouros</a:t>
                      </a:r>
                      <a:endParaRPr lang="pt-PT" sz="1600" u="sng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Desaparece com a satisfação da necessidade: ex. bolo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858062">
                <a:tc rowSpan="2">
                  <a:txBody>
                    <a:bodyPr/>
                    <a:lstStyle/>
                    <a:p>
                      <a:pPr algn="ctr"/>
                      <a:r>
                        <a:rPr lang="pt-PT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Quanto às relações que se estabelecem entre 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u="sng" dirty="0"/>
                        <a:t>Bens sucedâneos</a:t>
                      </a:r>
                    </a:p>
                    <a:p>
                      <a:pPr algn="ctr"/>
                      <a:r>
                        <a:rPr lang="pt-PT" sz="1600" u="sng" dirty="0"/>
                        <a:t>(substituíveis ou concorrentes 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A utilização de um exclui a utilização de outro Ex: manteiga e margarina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603821">
                <a:tc vMerge="1">
                  <a:txBody>
                    <a:bodyPr/>
                    <a:lstStyle/>
                    <a:p>
                      <a:pPr algn="ctr"/>
                      <a:endParaRPr lang="pt-PT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u="sng" dirty="0"/>
                        <a:t>Bens complementares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/>
                        <a:t>O uso de um</a:t>
                      </a:r>
                      <a:r>
                        <a:rPr lang="pt-PT" sz="1600" baseline="0" dirty="0"/>
                        <a:t> implica o uso de outro ( carro e a roda , tinta e pincel</a:t>
                      </a:r>
                      <a:endParaRPr lang="pt-PT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2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Resumo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>
              <a:lnSpc>
                <a:spcPct val="150000"/>
              </a:lnSpc>
            </a:pPr>
            <a:r>
              <a:rPr lang="pt-PT" dirty="0" smtClean="0"/>
              <a:t>Os </a:t>
            </a:r>
            <a:r>
              <a:rPr lang="pt-PT" b="1" dirty="0" smtClean="0"/>
              <a:t>fenómenos sociais </a:t>
            </a:r>
            <a:r>
              <a:rPr lang="pt-PT" dirty="0" smtClean="0"/>
              <a:t>que são observados sob a perspetiva económica chamam-se </a:t>
            </a:r>
            <a:r>
              <a:rPr lang="pt-PT" b="1" dirty="0" smtClean="0"/>
              <a:t>fenómenos económicos</a:t>
            </a:r>
            <a:r>
              <a:rPr lang="pt-PT" dirty="0" smtClean="0"/>
              <a:t>;</a:t>
            </a:r>
          </a:p>
          <a:p>
            <a:pPr lvl="0" algn="just">
              <a:lnSpc>
                <a:spcPct val="150000"/>
              </a:lnSpc>
            </a:pPr>
            <a:r>
              <a:rPr lang="pt-PT" dirty="0" smtClean="0"/>
              <a:t>A </a:t>
            </a:r>
            <a:r>
              <a:rPr lang="pt-PT" b="1" dirty="0" smtClean="0"/>
              <a:t>economia é a Ciência social </a:t>
            </a:r>
            <a:r>
              <a:rPr lang="pt-PT" dirty="0" smtClean="0"/>
              <a:t>que se dedica ao estudo da ação económica do homem, utilizando o método científico e terminologia própria;</a:t>
            </a:r>
          </a:p>
          <a:p>
            <a:pPr lvl="0" algn="just">
              <a:lnSpc>
                <a:spcPct val="150000"/>
              </a:lnSpc>
            </a:pPr>
            <a:r>
              <a:rPr lang="pt-PT" dirty="0" smtClean="0"/>
              <a:t>O </a:t>
            </a:r>
            <a:r>
              <a:rPr lang="pt-PT" b="1" dirty="0" smtClean="0"/>
              <a:t>problema económico fundamental</a:t>
            </a:r>
            <a:r>
              <a:rPr lang="pt-PT" dirty="0" smtClean="0"/>
              <a:t> é a escassez de recursos perante o conjunto ilimitado de necessidades. Este problema exige que se hierarquizem as necessidades e se façam escolhas;</a:t>
            </a: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Resumo </a:t>
            </a:r>
            <a:r>
              <a:rPr lang="pt-PT" dirty="0" smtClean="0"/>
              <a:t>(</a:t>
            </a:r>
            <a:r>
              <a:rPr lang="pt-PT" dirty="0" smtClean="0"/>
              <a:t>continuação…)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>
              <a:lnSpc>
                <a:spcPct val="150000"/>
              </a:lnSpc>
            </a:pPr>
            <a:r>
              <a:rPr lang="pt-PT" dirty="0" smtClean="0"/>
              <a:t>O processo de escolha tem por base o princípio da </a:t>
            </a:r>
            <a:r>
              <a:rPr lang="pt-PT" b="1" dirty="0" smtClean="0"/>
              <a:t>racionalidade económica,</a:t>
            </a:r>
            <a:r>
              <a:rPr lang="pt-PT" dirty="0" smtClean="0"/>
              <a:t> segundo o qual se presume que cada pessoa escolhe sempre a opção que lhe permite obter a máxima satisfação ao menor custo.</a:t>
            </a:r>
          </a:p>
          <a:p>
            <a:pPr lvl="0" algn="just">
              <a:lnSpc>
                <a:spcPct val="150000"/>
              </a:lnSpc>
            </a:pPr>
            <a:r>
              <a:rPr lang="pt-PT" dirty="0" smtClean="0"/>
              <a:t>O </a:t>
            </a:r>
            <a:r>
              <a:rPr lang="pt-PT" b="1" dirty="0" smtClean="0"/>
              <a:t>custo de oportunidade</a:t>
            </a:r>
            <a:r>
              <a:rPr lang="pt-PT" dirty="0" smtClean="0"/>
              <a:t> apresenta o sacrifício da melhor alternativa deixada de lado no momento em que se efetuou uma escolha.</a:t>
            </a:r>
          </a:p>
          <a:p>
            <a:pPr lvl="0" algn="just">
              <a:lnSpc>
                <a:spcPct val="150000"/>
              </a:lnSpc>
            </a:pPr>
            <a:r>
              <a:rPr lang="pt-PT" dirty="0" smtClean="0"/>
              <a:t>A economia procura dar resposta a três grandes questões: O que produzir? Como produzir? Para quem?</a:t>
            </a:r>
          </a:p>
          <a:p>
            <a:pPr algn="just">
              <a:lnSpc>
                <a:spcPct val="150000"/>
              </a:lnSpc>
            </a:pP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Resumo </a:t>
            </a:r>
            <a:r>
              <a:rPr lang="pt-PT" dirty="0" smtClean="0"/>
              <a:t>(</a:t>
            </a:r>
            <a:r>
              <a:rPr lang="pt-PT" dirty="0" smtClean="0"/>
              <a:t>continuação…)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pt-PT" dirty="0" smtClean="0"/>
              <a:t>A </a:t>
            </a:r>
            <a:r>
              <a:rPr lang="pt-PT" b="1" dirty="0" smtClean="0"/>
              <a:t>atividade económica </a:t>
            </a:r>
            <a:r>
              <a:rPr lang="pt-PT" dirty="0" smtClean="0"/>
              <a:t>engloba o conjunto de operações que visam a obtenção de bens e serviços aptos a satisfazer as necessidades humanas- produção, distribuição, repartição e utilização de rendimentos.</a:t>
            </a:r>
          </a:p>
          <a:p>
            <a:pPr lvl="0" algn="just"/>
            <a:r>
              <a:rPr lang="pt-PT" dirty="0" smtClean="0"/>
              <a:t>Uma necessidade apresenta as seguintes características: </a:t>
            </a:r>
            <a:r>
              <a:rPr lang="pt-PT" b="1" dirty="0" smtClean="0"/>
              <a:t>multiplicidade</a:t>
            </a:r>
            <a:r>
              <a:rPr lang="pt-PT" dirty="0" smtClean="0"/>
              <a:t>, </a:t>
            </a:r>
            <a:r>
              <a:rPr lang="pt-PT" b="1" dirty="0" smtClean="0"/>
              <a:t>saciabilidade</a:t>
            </a:r>
            <a:r>
              <a:rPr lang="pt-PT" dirty="0" smtClean="0"/>
              <a:t>, </a:t>
            </a:r>
            <a:r>
              <a:rPr lang="pt-PT" b="1" dirty="0" smtClean="0"/>
              <a:t>hierarquização e substituibilidade</a:t>
            </a:r>
            <a:r>
              <a:rPr lang="pt-PT" dirty="0" smtClean="0"/>
              <a:t>.</a:t>
            </a:r>
          </a:p>
          <a:p>
            <a:pPr lvl="0" algn="just"/>
            <a:r>
              <a:rPr lang="pt-PT" dirty="0" smtClean="0"/>
              <a:t>As necessidades podem classificar-se quanto </a:t>
            </a:r>
            <a:r>
              <a:rPr lang="pt-PT" b="1" dirty="0" smtClean="0"/>
              <a:t>à sua importância </a:t>
            </a:r>
            <a:r>
              <a:rPr lang="pt-PT" dirty="0" smtClean="0"/>
              <a:t>em </a:t>
            </a:r>
            <a:r>
              <a:rPr lang="pt-PT" b="1" dirty="0" smtClean="0"/>
              <a:t>primárias,</a:t>
            </a:r>
            <a:r>
              <a:rPr lang="pt-PT" dirty="0" smtClean="0"/>
              <a:t> </a:t>
            </a:r>
            <a:r>
              <a:rPr lang="pt-PT" b="1" dirty="0" smtClean="0"/>
              <a:t>secundárias</a:t>
            </a:r>
            <a:r>
              <a:rPr lang="pt-PT" dirty="0" smtClean="0"/>
              <a:t> e </a:t>
            </a:r>
            <a:r>
              <a:rPr lang="pt-PT" b="1" dirty="0" smtClean="0"/>
              <a:t>terciárias</a:t>
            </a:r>
            <a:r>
              <a:rPr lang="pt-PT" dirty="0" smtClean="0"/>
              <a:t>; </a:t>
            </a:r>
            <a:r>
              <a:rPr lang="pt-PT" b="1" dirty="0" smtClean="0"/>
              <a:t>quanto ao seu custo</a:t>
            </a:r>
            <a:r>
              <a:rPr lang="pt-PT" dirty="0" smtClean="0"/>
              <a:t>, em </a:t>
            </a:r>
            <a:r>
              <a:rPr lang="pt-PT" b="1" dirty="0" smtClean="0"/>
              <a:t>económicas</a:t>
            </a:r>
            <a:r>
              <a:rPr lang="pt-PT" dirty="0" smtClean="0"/>
              <a:t> e </a:t>
            </a:r>
            <a:r>
              <a:rPr lang="pt-PT" b="1" dirty="0" smtClean="0"/>
              <a:t>não económicas</a:t>
            </a:r>
            <a:r>
              <a:rPr lang="pt-PT" dirty="0" smtClean="0"/>
              <a:t>; </a:t>
            </a:r>
            <a:r>
              <a:rPr lang="pt-PT" b="1" dirty="0" smtClean="0"/>
              <a:t>quanto à sua abrangência</a:t>
            </a:r>
            <a:r>
              <a:rPr lang="pt-PT" dirty="0" smtClean="0"/>
              <a:t>, em </a:t>
            </a:r>
            <a:r>
              <a:rPr lang="pt-PT" b="1" dirty="0" smtClean="0"/>
              <a:t>individuais</a:t>
            </a:r>
            <a:r>
              <a:rPr lang="pt-PT" dirty="0" smtClean="0"/>
              <a:t> e </a:t>
            </a:r>
            <a:r>
              <a:rPr lang="pt-PT" b="1" dirty="0" smtClean="0"/>
              <a:t>coletivas.</a:t>
            </a:r>
          </a:p>
          <a:p>
            <a:pPr algn="just"/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Resumo </a:t>
            </a:r>
            <a:r>
              <a:rPr lang="pt-PT" dirty="0" smtClean="0"/>
              <a:t>(</a:t>
            </a:r>
            <a:r>
              <a:rPr lang="pt-PT" dirty="0" smtClean="0"/>
              <a:t>continuação…)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pt-PT" b="1" dirty="0" smtClean="0"/>
              <a:t>Os bens </a:t>
            </a:r>
            <a:r>
              <a:rPr lang="pt-PT" dirty="0" smtClean="0"/>
              <a:t>são os meios capazes de pôr fim aos estados de carência, às necessidades.</a:t>
            </a:r>
          </a:p>
          <a:p>
            <a:pPr lvl="0" algn="just"/>
            <a:r>
              <a:rPr lang="pt-PT" b="1" dirty="0" smtClean="0"/>
              <a:t>Quanto ao seu custo</a:t>
            </a:r>
            <a:r>
              <a:rPr lang="pt-PT" dirty="0" smtClean="0"/>
              <a:t>, os bens podem dividir-se em dois tipos: </a:t>
            </a:r>
            <a:r>
              <a:rPr lang="pt-PT" b="1" dirty="0" smtClean="0"/>
              <a:t>bens livres e bens económicos.</a:t>
            </a:r>
          </a:p>
          <a:p>
            <a:pPr lvl="0" algn="just"/>
            <a:r>
              <a:rPr lang="pt-PT" dirty="0" smtClean="0"/>
              <a:t>Os </a:t>
            </a:r>
            <a:r>
              <a:rPr lang="pt-PT" b="1" dirty="0" smtClean="0"/>
              <a:t>bens económicos </a:t>
            </a:r>
            <a:r>
              <a:rPr lang="pt-PT" dirty="0" smtClean="0"/>
              <a:t>podem ser classificados segundo quatro critérios diferentes. De acordo com o critério </a:t>
            </a:r>
            <a:r>
              <a:rPr lang="pt-PT" b="1" dirty="0" smtClean="0"/>
              <a:t>quanto à sua natureza</a:t>
            </a:r>
            <a:r>
              <a:rPr lang="pt-PT" dirty="0" smtClean="0"/>
              <a:t>, os bens podem ser </a:t>
            </a:r>
            <a:r>
              <a:rPr lang="pt-PT" b="1" dirty="0" smtClean="0"/>
              <a:t>materiais e imateriais; </a:t>
            </a:r>
            <a:r>
              <a:rPr lang="pt-PT" dirty="0" smtClean="0"/>
              <a:t>pelo critério </a:t>
            </a:r>
            <a:r>
              <a:rPr lang="pt-PT" b="1" dirty="0" smtClean="0"/>
              <a:t>quanto à sua função</a:t>
            </a:r>
            <a:r>
              <a:rPr lang="pt-PT" dirty="0" smtClean="0"/>
              <a:t>, existem </a:t>
            </a:r>
            <a:r>
              <a:rPr lang="pt-PT" b="1" dirty="0" smtClean="0"/>
              <a:t>bens de produção </a:t>
            </a:r>
            <a:r>
              <a:rPr lang="pt-PT" dirty="0" smtClean="0"/>
              <a:t>e </a:t>
            </a:r>
            <a:r>
              <a:rPr lang="pt-PT" b="1" dirty="0" smtClean="0"/>
              <a:t>bens de consumo</a:t>
            </a:r>
            <a:r>
              <a:rPr lang="pt-PT" dirty="0" smtClean="0"/>
              <a:t>; o critério quanto à </a:t>
            </a:r>
            <a:r>
              <a:rPr lang="pt-PT" b="1" dirty="0" smtClean="0"/>
              <a:t>duração </a:t>
            </a:r>
            <a:r>
              <a:rPr lang="pt-PT" dirty="0" smtClean="0"/>
              <a:t>classifica os </a:t>
            </a:r>
            <a:r>
              <a:rPr lang="pt-PT" b="1" dirty="0" smtClean="0"/>
              <a:t>bens em duradouros </a:t>
            </a:r>
            <a:r>
              <a:rPr lang="pt-PT" dirty="0" smtClean="0"/>
              <a:t>e </a:t>
            </a:r>
            <a:r>
              <a:rPr lang="pt-PT" b="1" dirty="0" smtClean="0"/>
              <a:t>não duradouros</a:t>
            </a:r>
            <a:r>
              <a:rPr lang="pt-PT" dirty="0" smtClean="0"/>
              <a:t>; quanto </a:t>
            </a:r>
            <a:r>
              <a:rPr lang="pt-PT" b="1" dirty="0" smtClean="0"/>
              <a:t>às relações que os bens estabelecem entre si, pode falar-se bens sucedâneos e bens complementares</a:t>
            </a:r>
            <a:r>
              <a:rPr lang="pt-PT" dirty="0" smtClean="0"/>
              <a:t>.</a:t>
            </a:r>
          </a:p>
          <a:p>
            <a:pPr algn="just"/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Resumo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PT" dirty="0" smtClean="0"/>
              <a:t>Alguns dos problemas que interessam à Economia, como a </a:t>
            </a:r>
            <a:r>
              <a:rPr lang="pt-PT" b="1" dirty="0" smtClean="0"/>
              <a:t>criação e repartição da riqueza, o desemprego, o bem-estar, os desenvolvimentos dos países</a:t>
            </a:r>
            <a:r>
              <a:rPr lang="pt-PT" dirty="0" smtClean="0"/>
              <a:t>, entre outros, inserem-se na vida coletiva dos povos, portanto </a:t>
            </a:r>
            <a:r>
              <a:rPr lang="pt-PT" b="1" dirty="0" smtClean="0"/>
              <a:t>fenómenos sociais e objeto de estudo das várias ciências sociais.</a:t>
            </a:r>
          </a:p>
          <a:p>
            <a:pPr algn="just"/>
            <a:r>
              <a:rPr lang="pt-PT" dirty="0" smtClean="0"/>
              <a:t>A </a:t>
            </a:r>
            <a:r>
              <a:rPr lang="pt-PT" b="1" dirty="0" smtClean="0"/>
              <a:t>ciência económica </a:t>
            </a:r>
            <a:r>
              <a:rPr lang="pt-PT" dirty="0" smtClean="0"/>
              <a:t>procura dar resposta a estes e outros fenómenos sociais, estudando a sua dimensão económica pois esta constitui o seu campo de estudo específico. Os </a:t>
            </a:r>
            <a:r>
              <a:rPr lang="pt-PT" b="1" dirty="0" smtClean="0"/>
              <a:t>fenómenos económicos ligados à produção, à distribuição, ao consumo, à repartição do rendimento, ao investimento entre outros, </a:t>
            </a:r>
            <a:r>
              <a:rPr lang="pt-PT" dirty="0" smtClean="0"/>
              <a:t>são o seu </a:t>
            </a:r>
            <a:r>
              <a:rPr lang="pt-PT" b="1" dirty="0" smtClean="0"/>
              <a:t>objeto de estudo</a:t>
            </a:r>
            <a:r>
              <a:rPr lang="pt-PT" dirty="0" smtClean="0"/>
              <a:t>.</a:t>
            </a:r>
          </a:p>
          <a:p>
            <a:pPr algn="just"/>
            <a:r>
              <a:rPr lang="pt-PT" b="1" dirty="0" smtClean="0"/>
              <a:t>Problema económico- </a:t>
            </a:r>
            <a:r>
              <a:rPr lang="pt-PT" dirty="0" smtClean="0"/>
              <a:t>Necessidades ilimitadas face à escassez de recursos o que conduz à necessidade de se fazer escolhas. </a:t>
            </a:r>
          </a:p>
          <a:p>
            <a:pPr algn="just"/>
            <a:endParaRPr lang="pt-P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Resumo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P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racionalidade económica</a:t>
            </a:r>
          </a:p>
          <a:p>
            <a:pPr algn="just"/>
            <a:r>
              <a:rPr lang="pt-PT" dirty="0" smtClean="0"/>
              <a:t>A adequação dos recursos escassos às necessidades, que são ilimitadas implica optar, fazer escolhas. Os indivíduos, ao efetuarem escolhas, pretendem obter, para si próprios, o máximo benefício, procurando mínimo dispêndio de recursos, o que exige uma gestão eficiente dos mesmos. É na gestão eficiente dos recursos escassos que consiste a racionalidade económica. Por exemplo, nós, os consumidores, temos um comportamento racional quando, com um determinado montante de moeda, pretendemos obter a maior quantidade possível de bens e serviços.</a:t>
            </a:r>
          </a:p>
          <a:p>
            <a:pPr algn="just"/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/>
              <a:t>Economia no Contexto da Ciências Sociais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55840" y="2690191"/>
            <a:ext cx="5554960" cy="3435973"/>
          </a:xfrm>
          <a:noFill/>
        </p:spPr>
        <p:txBody>
          <a:bodyPr>
            <a:normAutofit/>
          </a:bodyPr>
          <a:lstStyle/>
          <a:p>
            <a:pPr lvl="0" algn="just"/>
            <a:r>
              <a:rPr lang="pt-PT" dirty="0"/>
              <a:t>Cada ciência social tem a sua forma de analisar a mesma realidade social. </a:t>
            </a:r>
          </a:p>
          <a:p>
            <a:pPr lvl="0" algn="just"/>
            <a:r>
              <a:rPr lang="pt-PT" dirty="0"/>
              <a:t> </a:t>
            </a:r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“É sempre o centro de interesse que distingue uma ciência social de qualquer outra</a:t>
            </a:r>
            <a:r>
              <a:rPr lang="pt-PT" dirty="0"/>
              <a:t>”.</a:t>
            </a:r>
          </a:p>
        </p:txBody>
      </p:sp>
      <p:pic>
        <p:nvPicPr>
          <p:cNvPr id="21506" name="Picture 2" descr="http://2.bp.blogspot.com/_ULVEdsCkbzI/TFdtcabbMZI/AAAAAAAAAMg/eZ6kHPd7emg/s1600/cv_CienciasSociaisUFRG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086973">
            <a:off x="1163758" y="2961518"/>
            <a:ext cx="2645076" cy="16237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806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600" dirty="0"/>
              <a:t>Economia no Contexto da Ciências Sociais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871864" y="2491409"/>
            <a:ext cx="5338936" cy="3634755"/>
          </a:xfrm>
          <a:noFill/>
        </p:spPr>
        <p:txBody>
          <a:bodyPr>
            <a:normAutofit/>
          </a:bodyPr>
          <a:lstStyle/>
          <a:p>
            <a:pPr lvl="0" algn="just"/>
            <a:r>
              <a:rPr lang="pt-PT" sz="2800" dirty="0"/>
              <a:t>Embora a realidade social seja susceptível de ser </a:t>
            </a:r>
            <a:r>
              <a:rPr lang="pt-PT" sz="2800" b="1" u="sng" dirty="0"/>
              <a:t>artificialmente compartimentada </a:t>
            </a:r>
            <a:r>
              <a:rPr lang="pt-PT" sz="2800" dirty="0"/>
              <a:t>para maior facilidade de análise, ela é sempre a mesma realidade ou a mesma unidade.</a:t>
            </a:r>
          </a:p>
        </p:txBody>
      </p:sp>
      <p:pic>
        <p:nvPicPr>
          <p:cNvPr id="20482" name="Picture 2" descr="http://www.dhi.uem.br/publicacoesdhi/janus/janu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7568" y="2132856"/>
            <a:ext cx="2794552" cy="2989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362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/>
              <a:t>Economia no Contexto da Ciências Sociais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791744" y="2729948"/>
            <a:ext cx="6429400" cy="3568832"/>
          </a:xfrm>
          <a:noFill/>
        </p:spPr>
        <p:txBody>
          <a:bodyPr>
            <a:normAutofit/>
          </a:bodyPr>
          <a:lstStyle/>
          <a:p>
            <a:pPr lvl="0" algn="just"/>
            <a:r>
              <a:rPr lang="pt-PT" sz="2800" dirty="0"/>
              <a:t>A realidade social é </a:t>
            </a:r>
            <a:r>
              <a:rPr lang="pt-PT" sz="2800" b="1" dirty="0"/>
              <a:t>una e indivisível</a:t>
            </a:r>
            <a:r>
              <a:rPr lang="pt-PT" sz="2800" dirty="0"/>
              <a:t>, porque constitui um todo que não é igual à soma das partes. </a:t>
            </a:r>
          </a:p>
          <a:p>
            <a:pPr lvl="0" algn="just"/>
            <a:endParaRPr lang="pt-PT" dirty="0"/>
          </a:p>
          <a:p>
            <a:pPr lvl="0" algn="just"/>
            <a:r>
              <a:rPr lang="pt-PT" dirty="0"/>
              <a:t>Nenhum estudo parcelar da realidade social pode estabelecer uma linha divisória e separa-se dos demais estudos parcelares. </a:t>
            </a:r>
          </a:p>
          <a:p>
            <a:pPr algn="just"/>
            <a:endParaRPr lang="pt-PT" dirty="0"/>
          </a:p>
        </p:txBody>
      </p:sp>
      <p:pic>
        <p:nvPicPr>
          <p:cNvPr id="19458" name="Picture 2" descr="http://www.vistaeco.com/media/catalog/product/cache/1/image/5e06319eda06f020e43594a9c230972d/c/i/ciencias_sociais_c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552" y="3212976"/>
            <a:ext cx="1728192" cy="2681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5027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/>
              <a:t>Economia no Contexto da Ciências Sociais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079776" y="2690191"/>
            <a:ext cx="6131024" cy="3435973"/>
          </a:xfrm>
          <a:noFill/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pt-PT" sz="2800" dirty="0"/>
              <a:t>A realidade social é muito complexa, porque são muitos os seus aspectos, que, não existindo à margem uns dos outros, são, pelo contrário, interdependentes, interferindo uns nos outros. </a:t>
            </a:r>
          </a:p>
          <a:p>
            <a:endParaRPr lang="pt-PT" dirty="0"/>
          </a:p>
          <a:p>
            <a:endParaRPr lang="pt-PT" dirty="0"/>
          </a:p>
        </p:txBody>
      </p:sp>
      <p:pic>
        <p:nvPicPr>
          <p:cNvPr id="18434" name="Picture 2" descr="http://3.bp.blogspot.com/_8SohKSE9rKs/TSKU46Pv5rI/AAAAAAAAATg/-bzf5spxiSE/S220/logo%2Bciencias%2Bsociai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5440" y="2408497"/>
            <a:ext cx="3024336" cy="3133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0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Economia no Contexto da Ciências Sociais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10336" y="2796208"/>
            <a:ext cx="5626968" cy="2996505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pt-PT" sz="2800" dirty="0"/>
              <a:t>Ciências sociais estudam a mesma realidade social, com perspectivas diferentes. </a:t>
            </a:r>
          </a:p>
          <a:p>
            <a:pPr lvl="0" algn="just"/>
            <a:endParaRPr lang="pt-PT" sz="2800" dirty="0"/>
          </a:p>
          <a:p>
            <a:pPr lvl="0" algn="just"/>
            <a:r>
              <a:rPr lang="pt-PT" sz="2800" dirty="0"/>
              <a:t>Cada ciência social nos dá uma visão parcial e incompleta dessa mesma realidade. </a:t>
            </a:r>
          </a:p>
          <a:p>
            <a:endParaRPr lang="pt-PT" dirty="0"/>
          </a:p>
        </p:txBody>
      </p:sp>
      <p:pic>
        <p:nvPicPr>
          <p:cNvPr id="17412" name="Picture 4" descr="http://images.portoeditora.pt/getresourcesservlet/image?EBbDj3QnkSUjgBOkfaUbsI8xBp%2F033q5Xpv56y8baM4%2B5psjXNKoW4qeKrkYAvy5&amp;widt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6967" y="2515576"/>
            <a:ext cx="2016224" cy="2943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35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Economia no Contexto da Ciências Sociais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079776" y="2676939"/>
            <a:ext cx="6131024" cy="3449225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pt-PT" dirty="0"/>
              <a:t>Para compreender um fenómeno social, é necessário as várias análises parcelares e unilaterais  das ciências sociais  </a:t>
            </a:r>
          </a:p>
          <a:p>
            <a:pPr lvl="0" algn="just">
              <a:buNone/>
            </a:pPr>
            <a:endParaRPr lang="pt-PT" dirty="0"/>
          </a:p>
          <a:p>
            <a:pPr lvl="0" algn="just"/>
            <a:r>
              <a:rPr lang="pt-PT" dirty="0"/>
              <a:t>As ciências sociais são complementares, pois a leitura que cada completa ou complementa as leituras efectuadas pelas outras.</a:t>
            </a:r>
          </a:p>
          <a:p>
            <a:pPr lvl="0" algn="just"/>
            <a:endParaRPr lang="pt-PT" dirty="0"/>
          </a:p>
          <a:p>
            <a:pPr algn="just"/>
            <a:endParaRPr lang="pt-PT" dirty="0"/>
          </a:p>
        </p:txBody>
      </p:sp>
      <p:pic>
        <p:nvPicPr>
          <p:cNvPr id="15362" name="Picture 2" descr="http://t3.gstatic.com/images?q=tbn:ANd9GcRGkO7wTagtgym6hUITWmCkUvOaZ6n40-jXwAkzyhE2zceEvTn7PqKvtLHlZw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47528" y="2492897"/>
            <a:ext cx="2152650" cy="2124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836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</TotalTime>
  <Words>1967</Words>
  <Application>Microsoft Office PowerPoint</Application>
  <PresentationFormat>Personalizados</PresentationFormat>
  <Paragraphs>193</Paragraphs>
  <Slides>38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38</vt:i4>
      </vt:variant>
    </vt:vector>
  </HeadingPairs>
  <TitlesOfParts>
    <vt:vector size="39" baseType="lpstr">
      <vt:lpstr>Tema do Office</vt:lpstr>
      <vt:lpstr>Tema1-A Atividade Económica e a Ciência Económica</vt:lpstr>
      <vt:lpstr>Economia no Contexto da Ciências Sociais</vt:lpstr>
      <vt:lpstr>Economia no Contexto da Ciências Sociais</vt:lpstr>
      <vt:lpstr>Economia no Contexto da Ciências Sociais</vt:lpstr>
      <vt:lpstr>Economia no Contexto da Ciências Sociais</vt:lpstr>
      <vt:lpstr>Economia no Contexto da Ciências Sociais</vt:lpstr>
      <vt:lpstr>Economia no Contexto da Ciências Sociais</vt:lpstr>
      <vt:lpstr>Economia no Contexto da Ciências Sociais</vt:lpstr>
      <vt:lpstr>Economia no Contexto da Ciências Sociais</vt:lpstr>
      <vt:lpstr>Economia no Contexto da Ciências Sociais</vt:lpstr>
      <vt:lpstr>Economia no Contexto da Ciências Sociais</vt:lpstr>
      <vt:lpstr>Economia no Contexto da Ciências Sociais</vt:lpstr>
      <vt:lpstr>Economia no Contexto da Ciências Sociais</vt:lpstr>
      <vt:lpstr>Economia no Contexto da Ciências Sociais</vt:lpstr>
      <vt:lpstr>Objeto de Estudo da Economia O problema Económico e a necessidade de efetuar escolhas</vt:lpstr>
      <vt:lpstr>Objeto de Estudo da Economia O problema Económico e a necessidade de efetuar escolhas</vt:lpstr>
      <vt:lpstr>Objeto de Estudo da Economia O problema Económico e a necessidade de efetuar escolhas</vt:lpstr>
      <vt:lpstr>Objeto de Estudo da Economia O problema Económico e a necessidade de efetuar escolhas</vt:lpstr>
      <vt:lpstr>Objeto de Estudo da Economia O problema Económico e a necessidade de efetuar escolhas</vt:lpstr>
      <vt:lpstr>Objeto de Estudo da Economia O problema Económico e a necessidade de efetuar escolhas</vt:lpstr>
      <vt:lpstr>Objeto de Estudo da Economia O problema Económico e a necessidade de efetuar escolhas</vt:lpstr>
      <vt:lpstr>Custo de oportunidade</vt:lpstr>
      <vt:lpstr>Apresentação do PowerPoint</vt:lpstr>
      <vt:lpstr>Necessidades e bens: Noção e Classificação</vt:lpstr>
      <vt:lpstr>Características das necessidades </vt:lpstr>
      <vt:lpstr>Multiplicidade</vt:lpstr>
      <vt:lpstr>Saciabilidade</vt:lpstr>
      <vt:lpstr>Hierarquização</vt:lpstr>
      <vt:lpstr>Substituibilidade</vt:lpstr>
      <vt:lpstr>Tipos de Necessidades</vt:lpstr>
      <vt:lpstr>Bens: noção </vt:lpstr>
      <vt:lpstr>Apresentação do PowerPoint</vt:lpstr>
      <vt:lpstr>Resumo</vt:lpstr>
      <vt:lpstr>Resumo (continuação…)</vt:lpstr>
      <vt:lpstr>Resumo (continuação…)</vt:lpstr>
      <vt:lpstr>Resumo (continuação…)</vt:lpstr>
      <vt:lpstr>Resumo</vt:lpstr>
      <vt:lpstr>Resumo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Elisabete Quintas</dc:creator>
  <cp:lastModifiedBy>User</cp:lastModifiedBy>
  <cp:revision>36</cp:revision>
  <cp:lastPrinted>2016-09-15T10:34:03Z</cp:lastPrinted>
  <dcterms:created xsi:type="dcterms:W3CDTF">2016-09-15T10:16:17Z</dcterms:created>
  <dcterms:modified xsi:type="dcterms:W3CDTF">2021-12-05T01:05:17Z</dcterms:modified>
</cp:coreProperties>
</file>