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9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B2182-80AF-4A80-A4C5-F978CFD90D77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BD6D6-A224-4886-A100-0CA200A86DF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629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D6D6-A224-4886-A100-0CA200A86DF6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905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837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793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414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527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388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16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191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368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310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531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706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0E148-1500-461D-91B1-963682B0F9A5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9DD6-45FF-405D-AD8E-FB13BC3EC4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516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pocanegocios.globo.com/Mundo/noticia/2018/12/epoca-negocios-g20-crescimento-mundial-esta-ficando-mais-desigual-entre-paises.html" TargetMode="External"/><Relationship Id="rId3" Type="http://schemas.openxmlformats.org/officeDocument/2006/relationships/hyperlink" Target="https://www.google.com/search?q=injusti%C3%A7a&amp;source=lnms&amp;tbm=isch&amp;sa=X&amp;ved=0ahUKEwjdnZO2zrzgAhWwAmMBHXbHAJAQ_AUIDigB&amp;biw=1536&amp;bih=767#imgdii=KhQyX5aUzQRC2M:&amp;imgrc=ZZeiB2tz-L5VXM" TargetMode="External"/><Relationship Id="rId7" Type="http://schemas.openxmlformats.org/officeDocument/2006/relationships/hyperlink" Target="https://olharatual.com.br/por-que-devemos-investir-na-exploracao-espacial/" TargetMode="External"/><Relationship Id="rId2" Type="http://schemas.openxmlformats.org/officeDocument/2006/relationships/hyperlink" Target="https://www.youtube.com/watch?v=0F-fupSNmJ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radopovo.org.br/brasil-sem-miseria-e-uma-boa-noticia-mas-70-reais-e-pouco/" TargetMode="External"/><Relationship Id="rId11" Type="http://schemas.openxmlformats.org/officeDocument/2006/relationships/hyperlink" Target="https://www.gruposemear.org/evento/etica-e-cidadania-o-que-isto-tem-ver-com-o-espiritismo/" TargetMode="External"/><Relationship Id="rId5" Type="http://schemas.openxmlformats.org/officeDocument/2006/relationships/hyperlink" Target="http://leiturasdahistoria.com.br/tag/o-onus-da-ignorancia/" TargetMode="External"/><Relationship Id="rId10" Type="http://schemas.openxmlformats.org/officeDocument/2006/relationships/hyperlink" Target="https://www.cartamaior.com.br/?/Editoria/Cartas-do-Mundo/Carta-de-Genebra-Europa-sabota-o-tratado-sobre-as-empresas-multinacionais-e-os-direitos-humanos/45/40998" TargetMode="External"/><Relationship Id="rId4" Type="http://schemas.openxmlformats.org/officeDocument/2006/relationships/hyperlink" Target="https://www.google.com/search?q=desigualdades&amp;source=lnms&amp;tbm=isch&amp;sa=X&amp;ved=0ahUKEwiMzeiwz7zgAhU18-AKHZV9BOwQ_AUIDigB&amp;biw=1536&amp;bih=767#imgrc=FyUJYG1kGXlrWM" TargetMode="External"/><Relationship Id="rId9" Type="http://schemas.openxmlformats.org/officeDocument/2006/relationships/hyperlink" Target="https://www.dnoticias.pt/mundo/erradicar-a-fome-custaria-mais-11-mil-milhoes-de-dolares-por-ano-ate-2030-AE25176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pt-PT" dirty="0" smtClean="0"/>
              <a:t> </a:t>
            </a:r>
            <a:r>
              <a:rPr lang="pt-PT" dirty="0" smtClean="0"/>
              <a:t>Cidadania e Desenvolvimento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2564904"/>
            <a:ext cx="6400800" cy="1752600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Direitos Humanos, Pobreza, Desigualdade e Exclusão </a:t>
            </a:r>
            <a:r>
              <a:rPr lang="pt-PT" smtClean="0">
                <a:solidFill>
                  <a:schemeClr val="tx1"/>
                </a:solidFill>
              </a:rPr>
              <a:t>Social </a:t>
            </a:r>
            <a:endParaRPr lang="pt-PT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76256" y="59492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Dinis Sá,</a:t>
            </a:r>
          </a:p>
          <a:p>
            <a:r>
              <a:rPr lang="pt-PT" dirty="0" smtClean="0"/>
              <a:t>Fevereiro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667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Multinacionais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 descr=" 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Cidadãos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3" name="Marcador de Posição da Imagem 12" descr="cidadao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889" r="12889"/>
          <a:stretch>
            <a:fillRect/>
          </a:stretch>
        </p:blipFill>
        <p:spPr bwMode="auto">
          <a:xfrm>
            <a:off x="1785938" y="5715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Webgrafia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1400" dirty="0" smtClean="0">
                <a:hlinkClick r:id="rId2"/>
              </a:rPr>
              <a:t>https://www.youtube.com/watch?v=0F-fupSNmJk</a:t>
            </a:r>
            <a:endParaRPr lang="pt-PT" sz="1400" dirty="0" smtClean="0"/>
          </a:p>
          <a:p>
            <a:r>
              <a:rPr lang="pt-PT" sz="1400" dirty="0" smtClean="0">
                <a:hlinkClick r:id="rId3"/>
              </a:rPr>
              <a:t>https://www.google.com/search?q=injusti%C3%A7a&amp;source=lnms&amp;tbm=isch&amp;sa=X&amp;ved=0ahUKEwjdnZO2zrzgAhWwAmMBHXbHAJAQ_AUIDigB&amp;biw=1536&amp;bih=767#imgdii=KhQyX5aUzQRC2M:&amp;imgrc=ZZeiB2tz-L5VXM</a:t>
            </a:r>
            <a:r>
              <a:rPr lang="pt-PT" sz="1400" dirty="0" smtClean="0"/>
              <a:t>:</a:t>
            </a:r>
          </a:p>
          <a:p>
            <a:r>
              <a:rPr lang="pt-PT" sz="1400" dirty="0" smtClean="0">
                <a:hlinkClick r:id="rId4"/>
              </a:rPr>
              <a:t>https://www.google.com/search?q=desigualdades&amp;source=lnms&amp;tbm=isch&amp;sa=X&amp;ved=0ahUKEwiMzeiwz7zgAhU18-AKHZV9BOwQ_AUIDigB&amp;biw=1536&amp;bih=767#imgrc=FyUJYG1kGXlrWM</a:t>
            </a:r>
            <a:r>
              <a:rPr lang="pt-PT" sz="1400" dirty="0" smtClean="0"/>
              <a:t>:</a:t>
            </a:r>
          </a:p>
          <a:p>
            <a:r>
              <a:rPr lang="pt-PT" sz="1400" dirty="0" smtClean="0">
                <a:hlinkClick r:id="rId5"/>
              </a:rPr>
              <a:t>http://leiturasdahistoria.com.br/tag/o-onus-da-ignorancia/</a:t>
            </a:r>
            <a:endParaRPr lang="pt-PT" sz="1400" dirty="0" smtClean="0"/>
          </a:p>
          <a:p>
            <a:r>
              <a:rPr lang="pt-PT" sz="1400" dirty="0" smtClean="0">
                <a:hlinkClick r:id="rId6"/>
              </a:rPr>
              <a:t>https://horadopovo.org.br/brasil-sem-miseria-e-uma-boa-noticia-mas-70-reais-e-pouco/</a:t>
            </a:r>
            <a:endParaRPr lang="pt-PT" sz="1400" dirty="0" smtClean="0"/>
          </a:p>
          <a:p>
            <a:r>
              <a:rPr lang="pt-PT" sz="1400" dirty="0" smtClean="0">
                <a:hlinkClick r:id="rId7"/>
              </a:rPr>
              <a:t>https://olharatual.com.br/por-que-devemos-investir-na-exploracao-espacial/</a:t>
            </a:r>
            <a:endParaRPr lang="pt-PT" sz="1400" dirty="0" smtClean="0"/>
          </a:p>
          <a:p>
            <a:r>
              <a:rPr lang="pt-PT" sz="1400" dirty="0" smtClean="0">
                <a:hlinkClick r:id="rId8"/>
              </a:rPr>
              <a:t>https://epocanegocios.globo.com/Mundo/noticia/2018/12/epoca-negocios-g20-crescimento-mundial-esta-ficando-mais-desigual-entre-paises.html</a:t>
            </a:r>
            <a:endParaRPr lang="pt-PT" sz="1400" dirty="0" smtClean="0"/>
          </a:p>
          <a:p>
            <a:r>
              <a:rPr lang="pt-PT" sz="1400" dirty="0" smtClean="0">
                <a:hlinkClick r:id="rId9"/>
              </a:rPr>
              <a:t>https://www.dnoticias.pt/mundo/erradicar-a-fome-custaria-mais-11-mil-milhoes-de-dolares-por-ano-ate-2030-AE251763</a:t>
            </a:r>
            <a:endParaRPr lang="pt-PT" sz="1400" dirty="0" smtClean="0"/>
          </a:p>
          <a:p>
            <a:r>
              <a:rPr lang="pt-PT" sz="1400" dirty="0" smtClean="0">
                <a:hlinkClick r:id="rId10"/>
              </a:rPr>
              <a:t>https://www.cartamaior.com.br/?/Editoria/Cartas-do-Mundo/Carta-de-Genebra-Europa-sabota-o-tratado-sobre-as-empresas-multinacionais-e-os-direitos-humanos/45/40998</a:t>
            </a:r>
            <a:endParaRPr lang="pt-PT" sz="1400" dirty="0" smtClean="0"/>
          </a:p>
          <a:p>
            <a:r>
              <a:rPr lang="pt-PT" sz="1400" dirty="0" smtClean="0">
                <a:hlinkClick r:id="rId11"/>
              </a:rPr>
              <a:t>https://www.gruposemear.org/evento/etica-e-cidadania-o-que-isto-tem-ver-com-o-espiritismo/</a:t>
            </a:r>
            <a:endParaRPr lang="pt-PT" sz="1400" dirty="0" smtClean="0"/>
          </a:p>
          <a:p>
            <a:endParaRPr lang="pt-PT" sz="1400" dirty="0" smtClean="0"/>
          </a:p>
          <a:p>
            <a:endParaRPr lang="pt-PT" sz="1400" dirty="0" smtClean="0"/>
          </a:p>
          <a:p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Excerto do discurso de José Saramago na atribuição do prémio Nobel da literatura, em 1998 (50 anos após a Declaração Universal dos Direitos Humanos) </a:t>
            </a:r>
            <a:br>
              <a:rPr lang="pt-PT" sz="2400" dirty="0" smtClean="0"/>
            </a:br>
            <a:endParaRPr lang="pt-PT" sz="2400" dirty="0"/>
          </a:p>
        </p:txBody>
      </p:sp>
      <p:pic>
        <p:nvPicPr>
          <p:cNvPr id="5" name="Discurso Stocolmo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04248" y="5733256"/>
            <a:ext cx="537592" cy="537592"/>
          </a:xfrm>
        </p:spPr>
      </p:pic>
      <p:sp>
        <p:nvSpPr>
          <p:cNvPr id="4" name="CaixaDeTexto 3"/>
          <p:cNvSpPr txBox="1"/>
          <p:nvPr/>
        </p:nvSpPr>
        <p:spPr>
          <a:xfrm>
            <a:off x="1194341" y="1556792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“(…) Neste </a:t>
            </a:r>
            <a:r>
              <a:rPr lang="pt-PT" sz="1400" dirty="0"/>
              <a:t>meio século não parece que os governos tenham feito pelos direitos humanos tudo aquilo a que moralmente estavam obrigados. As injustiças multiplicam-se, as desigualdades agravam-se, a ignorância cresce, a miséria alastra. A mesma </a:t>
            </a:r>
            <a:r>
              <a:rPr lang="pt-PT" sz="1400" dirty="0" smtClean="0"/>
              <a:t>esquizofrénica </a:t>
            </a:r>
            <a:r>
              <a:rPr lang="pt-PT" sz="1400" dirty="0"/>
              <a:t>humanidade capaz de enviar instrumentos a um planeta para estudar a composição das suas rochas, assiste indiferente à morte de milhões de pessoas pela fome. Chega-se mais facilmente a Marte do que ao nosso próprio semelhante.</a:t>
            </a:r>
          </a:p>
          <a:p>
            <a:r>
              <a:rPr lang="pt-PT" sz="1400" dirty="0"/>
              <a:t>Alguém não anda a cumprir o seu dever. Não andam a cumpri-lo os governos, porque não sabem, porque não podem, ou porque não querem. Ou porque não lho permitem </a:t>
            </a:r>
            <a:r>
              <a:rPr lang="pt-PT" sz="1400" dirty="0" smtClean="0"/>
              <a:t>aqueles </a:t>
            </a:r>
            <a:r>
              <a:rPr lang="pt-PT" sz="1400" dirty="0"/>
              <a:t>que efectivamente governam o mundo, as empresas multinacionais e pluricontinentais cujo poder, absolutamente não democrático, reduziu a quase nada o que ainda restava do ideal da democracia. Mas também não estão a cumprir o seu dever os cidadãos que somos. </a:t>
            </a:r>
            <a:r>
              <a:rPr lang="pt-PT" sz="1400" dirty="0" smtClean="0"/>
              <a:t>Pensemos </a:t>
            </a:r>
            <a:r>
              <a:rPr lang="pt-PT" sz="1400" dirty="0"/>
              <a:t>que nenhuns direitos humanos poderão subsistir sem a simetria dos deveres que lhes correspondem e que não é de esperar que os governos façam nos próximos 50 anos o que não fizeram nestes que comemoramos. Tomemos então, nós, cidadãos comuns, a palavra. Com a mesma veemência com que reivindicamos direitos, reivindiquemos também o dever dos nossos deveres. Talvez o mundo possa tornar-se um pouco </a:t>
            </a:r>
            <a:r>
              <a:rPr lang="pt-PT" sz="1400" dirty="0" err="1"/>
              <a:t>melhor</a:t>
            </a:r>
            <a:r>
              <a:rPr lang="pt-PT" sz="1400" dirty="0" err="1" smtClean="0"/>
              <a:t>.</a:t>
            </a:r>
            <a:r>
              <a:rPr lang="pt-PT" sz="1400" dirty="0" smtClean="0"/>
              <a:t>(…).</a:t>
            </a:r>
            <a:endParaRPr lang="pt-PT" sz="1400" dirty="0"/>
          </a:p>
          <a:p>
            <a:pPr algn="r"/>
            <a:r>
              <a:rPr lang="pt-PT" sz="1400" dirty="0"/>
              <a:t>José </a:t>
            </a:r>
            <a:r>
              <a:rPr lang="pt-PT" sz="1400" dirty="0" smtClean="0"/>
              <a:t>Saramago,1998</a:t>
            </a:r>
            <a:endParaRPr lang="pt-PT" sz="14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926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Injustiça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42" name="Picture 2" descr="Resultado de imagem para injustiç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Desigualdades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pic>
        <p:nvPicPr>
          <p:cNvPr id="9218" name="Picture 2" descr="Imagem relacionad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667" r="116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Ignorância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 descr="Resultado de imagem para ignorânc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89" r="1088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Miséria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 descr="https://horadopovo.org.br/wp-content/uploads/2018/07/MIS%C3%89RI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989" r="1298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Exploração espacial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 descr="https://olharatual.com.br/wp-content/uploads/2016/06/space-shuttle-992_1280-750x4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778" r="1177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Fome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7650" name="Picture 2" descr="Erradicar a fome custaria mais 11 mil milhões de dólares por ano até 203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Governos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 descr="Resultado de imagem para g2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763" r="376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307</Words>
  <Application>Microsoft Office PowerPoint</Application>
  <PresentationFormat>Apresentação no Ecrã (4:3)</PresentationFormat>
  <Paragraphs>30</Paragraphs>
  <Slides>12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Tema do Office</vt:lpstr>
      <vt:lpstr> Cidadania e Desenvolvimento</vt:lpstr>
      <vt:lpstr> Excerto do discurso de José Saramago na atribuição do prémio Nobel da literatura, em 1998 (50 anos após a Declaração Universal dos Direitos Humanos)  </vt:lpstr>
      <vt:lpstr>Injustiça</vt:lpstr>
      <vt:lpstr>Desigualdades</vt:lpstr>
      <vt:lpstr>Ignorância</vt:lpstr>
      <vt:lpstr>Miséria</vt:lpstr>
      <vt:lpstr>Exploração espacial</vt:lpstr>
      <vt:lpstr>Fome</vt:lpstr>
      <vt:lpstr>Governos</vt:lpstr>
      <vt:lpstr>Multinacionais</vt:lpstr>
      <vt:lpstr>Cidadãos</vt:lpstr>
      <vt:lpstr>Webgrafia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para a Cidadania – Cidadania e Desenvolvimento</dc:title>
  <dc:creator>paulo</dc:creator>
  <cp:lastModifiedBy>Professor</cp:lastModifiedBy>
  <cp:revision>26</cp:revision>
  <dcterms:created xsi:type="dcterms:W3CDTF">2019-02-12T23:52:20Z</dcterms:created>
  <dcterms:modified xsi:type="dcterms:W3CDTF">2021-12-05T22:45:54Z</dcterms:modified>
</cp:coreProperties>
</file>