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  <p:sldMasterId id="2147484416" r:id="rId2"/>
    <p:sldMasterId id="2147484428" r:id="rId3"/>
    <p:sldMasterId id="2147484440" r:id="rId4"/>
  </p:sldMasterIdLst>
  <p:notesMasterIdLst>
    <p:notesMasterId r:id="rId22"/>
  </p:notesMasterIdLst>
  <p:sldIdLst>
    <p:sldId id="275" r:id="rId5"/>
    <p:sldId id="276" r:id="rId6"/>
    <p:sldId id="257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59" r:id="rId15"/>
    <p:sldId id="268" r:id="rId16"/>
    <p:sldId id="269" r:id="rId17"/>
    <p:sldId id="270" r:id="rId18"/>
    <p:sldId id="280" r:id="rId19"/>
    <p:sldId id="284" r:id="rId20"/>
    <p:sldId id="278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00"/>
    <a:srgbClr val="339933"/>
    <a:srgbClr val="FFF647"/>
    <a:srgbClr val="FFF757"/>
    <a:srgbClr val="EFB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610" autoAdjust="0"/>
  </p:normalViewPr>
  <p:slideViewPr>
    <p:cSldViewPr>
      <p:cViewPr>
        <p:scale>
          <a:sx n="77" d="100"/>
          <a:sy n="77" d="100"/>
        </p:scale>
        <p:origin x="-2976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9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5800"/>
            </a:solidFill>
          </c:spPr>
          <c:invertIfNegative val="0"/>
          <c:cat>
            <c:strRef>
              <c:f>Sheet1!$A$3:$A$5</c:f>
              <c:strCache>
                <c:ptCount val="3"/>
                <c:pt idx="0">
                  <c:v>Produtos alimentares</c:v>
                </c:pt>
                <c:pt idx="1">
                  <c:v>Habitação, água, luz e gás</c:v>
                </c:pt>
                <c:pt idx="2">
                  <c:v>Transportes </c:v>
                </c:pt>
              </c:strCache>
            </c:strRef>
          </c:cat>
          <c:val>
            <c:numRef>
              <c:f>Sheet1!$B$3:$B$5</c:f>
              <c:numCache>
                <c:formatCode>0.00%</c:formatCode>
                <c:ptCount val="3"/>
                <c:pt idx="0" formatCode="0%">
                  <c:v>2.0000000000000014E-2</c:v>
                </c:pt>
                <c:pt idx="1">
                  <c:v>6.6000000000000003E-2</c:v>
                </c:pt>
                <c:pt idx="2">
                  <c:v>8.9000000000000079E-2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339933"/>
            </a:solidFill>
          </c:spPr>
          <c:invertIfNegative val="0"/>
          <c:cat>
            <c:strRef>
              <c:f>Sheet1!$A$3:$A$5</c:f>
              <c:strCache>
                <c:ptCount val="3"/>
                <c:pt idx="0">
                  <c:v>Produtos alimentares</c:v>
                </c:pt>
                <c:pt idx="1">
                  <c:v>Habitação, água, luz e gás</c:v>
                </c:pt>
                <c:pt idx="2">
                  <c:v>Transportes </c:v>
                </c:pt>
              </c:strCache>
            </c:strRef>
          </c:cat>
          <c:val>
            <c:numRef>
              <c:f>Sheet1!$C$3:$C$5</c:f>
              <c:numCache>
                <c:formatCode>0.00%</c:formatCode>
                <c:ptCount val="3"/>
                <c:pt idx="0" formatCode="0%">
                  <c:v>3.2000000000000021E-2</c:v>
                </c:pt>
                <c:pt idx="1">
                  <c:v>8.7000000000000022E-2</c:v>
                </c:pt>
                <c:pt idx="2">
                  <c:v>4.5000000000000026E-2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367808"/>
        <c:axId val="127435136"/>
      </c:barChart>
      <c:catAx>
        <c:axId val="127367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pt-PT"/>
          </a:p>
        </c:txPr>
        <c:crossAx val="127435136"/>
        <c:crosses val="autoZero"/>
        <c:auto val="1"/>
        <c:lblAlgn val="ctr"/>
        <c:lblOffset val="100"/>
        <c:noMultiLvlLbl val="0"/>
      </c:catAx>
      <c:valAx>
        <c:axId val="127435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73678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pt-PT"/>
          </a:p>
        </c:txPr>
      </c:legendEntry>
      <c:legendEntry>
        <c:idx val="1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pt-PT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F6871-612B-4AD4-BEB2-02AF2271A2A5}" type="datetimeFigureOut">
              <a:rPr lang="pt-PT" smtClean="0"/>
              <a:pPr/>
              <a:t>16/07/2020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D6BBF-7B42-4EDC-BA24-310356E37B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44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6BBF-7B42-4EDC-BA24-310356E37B87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9959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6BBF-7B42-4EDC-BA24-310356E37B87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4765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6BBF-7B42-4EDC-BA24-310356E37B87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819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6BBF-7B42-4EDC-BA24-310356E37B87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0970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6BBF-7B42-4EDC-BA24-310356E37B87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3144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6BBF-7B42-4EDC-BA24-310356E37B87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6424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6BBF-7B42-4EDC-BA24-310356E37B87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6424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6BBF-7B42-4EDC-BA24-310356E37B87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5050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6BBF-7B42-4EDC-BA24-310356E37B87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505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6BBF-7B42-4EDC-BA24-310356E37B87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305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6BBF-7B42-4EDC-BA24-310356E37B87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476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6BBF-7B42-4EDC-BA24-310356E37B87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476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6BBF-7B42-4EDC-BA24-310356E37B87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476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6BBF-7B42-4EDC-BA24-310356E37B87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476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6BBF-7B42-4EDC-BA24-310356E37B87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4765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6BBF-7B42-4EDC-BA24-310356E37B87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4765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6BBF-7B42-4EDC-BA24-310356E37B87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47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3880450-9739-42D5-BE3F-E2E52B90B9F6}" type="datetimeFigureOut">
              <a:rPr lang="pt-PT" smtClean="0"/>
              <a:pPr/>
              <a:t>16/07/2020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18FF9B7-DDC7-4464-B0E9-977035460E9C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0450-9739-42D5-BE3F-E2E52B90B9F6}" type="datetimeFigureOut">
              <a:rPr lang="pt-PT" smtClean="0"/>
              <a:pPr/>
              <a:t>16/07/2020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9B7-DDC7-4464-B0E9-977035460E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0450-9739-42D5-BE3F-E2E52B90B9F6}" type="datetimeFigureOut">
              <a:rPr lang="pt-PT" smtClean="0"/>
              <a:pPr/>
              <a:t>16/07/2020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9B7-DDC7-4464-B0E9-977035460E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3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58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58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4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77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16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53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0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0450-9739-42D5-BE3F-E2E52B90B9F6}" type="datetimeFigureOut">
              <a:rPr lang="pt-PT" smtClean="0"/>
              <a:pPr/>
              <a:t>16/07/2020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9B7-DDC7-4464-B0E9-977035460E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64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21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40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99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02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75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89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71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03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0450-9739-42D5-BE3F-E2E52B90B9F6}" type="datetimeFigureOut">
              <a:rPr lang="pt-PT" smtClean="0"/>
              <a:pPr/>
              <a:t>16/07/2020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9B7-DDC7-4464-B0E9-977035460E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78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17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06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0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68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04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5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29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33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6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0450-9739-42D5-BE3F-E2E52B90B9F6}" type="datetimeFigureOut">
              <a:rPr lang="pt-PT" smtClean="0"/>
              <a:pPr/>
              <a:t>16/07/2020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9B7-DDC7-4464-B0E9-977035460E9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52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91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555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60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1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0450-9739-42D5-BE3F-E2E52B90B9F6}" type="datetimeFigureOut">
              <a:rPr lang="pt-PT" smtClean="0"/>
              <a:pPr/>
              <a:t>16/07/2020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9B7-DDC7-4464-B0E9-977035460E9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0450-9739-42D5-BE3F-E2E52B90B9F6}" type="datetimeFigureOut">
              <a:rPr lang="pt-PT" smtClean="0"/>
              <a:pPr/>
              <a:t>16/07/2020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9B7-DDC7-4464-B0E9-977035460E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0450-9739-42D5-BE3F-E2E52B90B9F6}" type="datetimeFigureOut">
              <a:rPr lang="pt-PT" smtClean="0"/>
              <a:pPr/>
              <a:t>16/07/2020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9B7-DDC7-4464-B0E9-977035460E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0450-9739-42D5-BE3F-E2E52B90B9F6}" type="datetimeFigureOut">
              <a:rPr lang="pt-PT" smtClean="0"/>
              <a:pPr/>
              <a:t>16/07/2020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9B7-DDC7-4464-B0E9-977035460E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0450-9739-42D5-BE3F-E2E52B90B9F6}" type="datetimeFigureOut">
              <a:rPr lang="pt-PT" smtClean="0"/>
              <a:pPr/>
              <a:t>16/07/2020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9B7-DDC7-4464-B0E9-977035460E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3880450-9739-42D5-BE3F-E2E52B90B9F6}" type="datetimeFigureOut">
              <a:rPr lang="pt-PT" smtClean="0"/>
              <a:pPr/>
              <a:t>16/07/2020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18FF9B7-DDC7-4464-B0E9-977035460E9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1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0135E-1B2A-40F2-A654-EE4112D6009B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7E605-C4F9-4093-8D3D-DE30636FD84A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-1" t="29583" b="17361"/>
          <a:stretch>
            <a:fillRect/>
          </a:stretch>
        </p:blipFill>
        <p:spPr bwMode="auto">
          <a:xfrm>
            <a:off x="0" y="3606874"/>
            <a:ext cx="9144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Z:\Criação\Jobs 2012\Portugal\LEYA\Templates Leya\Texto Editora\PNG\Template_V2.png"/>
          <p:cNvPicPr>
            <a:picLocks noChangeAspect="1" noChangeArrowheads="1"/>
          </p:cNvPicPr>
          <p:nvPr/>
        </p:nvPicPr>
        <p:blipFill>
          <a:blip r:embed="rId5" cstate="print"/>
          <a:srcRect l="79028" b="87963"/>
          <a:stretch>
            <a:fillRect/>
          </a:stretch>
        </p:blipFill>
        <p:spPr bwMode="auto">
          <a:xfrm>
            <a:off x="7262812" y="5301208"/>
            <a:ext cx="1917700" cy="825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22048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10º ano</a:t>
            </a:r>
            <a:endParaRPr lang="pt-PT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40742" y="188640"/>
            <a:ext cx="7039570" cy="2039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8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Economia A</a:t>
            </a:r>
            <a:endParaRPr lang="pt-PT" sz="8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626" y="4293096"/>
            <a:ext cx="6578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Maria João Pais</a:t>
            </a:r>
          </a:p>
          <a:p>
            <a:r>
              <a:rPr lang="pt-P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Maria da Luz Oliveira</a:t>
            </a:r>
          </a:p>
          <a:p>
            <a:r>
              <a:rPr lang="pt-P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Maria Manuela Góis</a:t>
            </a:r>
          </a:p>
          <a:p>
            <a:r>
              <a:rPr lang="pt-P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Belmiro Gil Cabrito</a:t>
            </a:r>
            <a:endParaRPr lang="pt-P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Criação\Jobs 2012\Portugal\LEYA\Templates Leya\Texto Editora\PNG\Template_V2.png"/>
          <p:cNvPicPr>
            <a:picLocks noChangeAspect="1" noChangeArrowheads="1"/>
          </p:cNvPicPr>
          <p:nvPr/>
        </p:nvPicPr>
        <p:blipFill>
          <a:blip r:embed="rId3" cstate="print"/>
          <a:srcRect l="79028" b="87963"/>
          <a:stretch>
            <a:fillRect/>
          </a:stretch>
        </p:blipFill>
        <p:spPr bwMode="auto">
          <a:xfrm>
            <a:off x="7156778" y="0"/>
            <a:ext cx="1917700" cy="825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Causas da inflação </a:t>
            </a:r>
          </a:p>
        </p:txBody>
      </p:sp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207293"/>
            <a:ext cx="8640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Excesso de procura</a:t>
            </a:r>
          </a:p>
          <a:p>
            <a:pPr marL="0" indent="0">
              <a:buNone/>
            </a:pPr>
            <a:endParaRPr lang="pt-PT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Procura  superior à oferta de bens  </a:t>
            </a: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aumentam os preços</a:t>
            </a:r>
          </a:p>
          <a:p>
            <a:pPr>
              <a:buNone/>
            </a:pP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equilibrar a procura  à oferta.</a:t>
            </a:r>
          </a:p>
          <a:p>
            <a:pPr>
              <a:buNone/>
            </a:pPr>
            <a:endParaRPr lang="pt-P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endParaRPr lang="pt-P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scalmeida\Desktop\imagens_PPT_economia\shutterstock_1021837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5"/>
            <a:ext cx="3571393" cy="2382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1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Criação\Jobs 2012\Portugal\LEYA\Templates Leya\Texto Editora\PNG\Template_V2.png"/>
          <p:cNvPicPr>
            <a:picLocks noChangeAspect="1" noChangeArrowheads="1"/>
          </p:cNvPicPr>
          <p:nvPr/>
        </p:nvPicPr>
        <p:blipFill>
          <a:blip r:embed="rId3" cstate="print"/>
          <a:srcRect l="79028" b="87963"/>
          <a:stretch>
            <a:fillRect/>
          </a:stretch>
        </p:blipFill>
        <p:spPr bwMode="auto">
          <a:xfrm>
            <a:off x="7156778" y="0"/>
            <a:ext cx="1917700" cy="8255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39552" y="93608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latin typeface="Calibri"/>
                <a:cs typeface="Arial" pitchFamily="34" charset="0"/>
              </a:rPr>
              <a:t>● 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>Subida dos custos de 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produção</a:t>
            </a:r>
          </a:p>
          <a:p>
            <a:endParaRPr lang="pt-PT" sz="20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Aumento dos   preços do petróleo, das matérias-primas, dos cereais, etc.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→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 subida dos custos de produção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as empresas para manterem a taxa de lucro fazem subir os preços de venda dos produtos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PT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calmeida\Desktop\imagens_PPT_economia\shutterstock_770877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28628"/>
            <a:ext cx="347026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6240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Criação\Jobs 2012\Portugal\LEYA\Templates Leya\Texto Editora\PNG\Template_V2.png"/>
          <p:cNvPicPr>
            <a:picLocks noChangeAspect="1" noChangeArrowheads="1"/>
          </p:cNvPicPr>
          <p:nvPr/>
        </p:nvPicPr>
        <p:blipFill>
          <a:blip r:embed="rId3" cstate="print"/>
          <a:srcRect l="79028" b="87963"/>
          <a:stretch>
            <a:fillRect/>
          </a:stretch>
        </p:blipFill>
        <p:spPr bwMode="auto">
          <a:xfrm>
            <a:off x="7156778" y="0"/>
            <a:ext cx="1917700" cy="825500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3600" b="1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pt-PT" sz="2000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●</a:t>
            </a:r>
            <a:r>
              <a:rPr lang="pt-PT" sz="2000" b="1" dirty="0" smtClean="0">
                <a:latin typeface="Calibri"/>
                <a:cs typeface="Arial" pitchFamily="34" charset="0"/>
              </a:rPr>
              <a:t> </a:t>
            </a: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Subida dos salários</a:t>
            </a:r>
          </a:p>
          <a:p>
            <a:pPr>
              <a:buNone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                         </a:t>
            </a:r>
            <a:endParaRPr lang="pt-P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pt-PT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● Mais moeda em circulação       aumento da procura.</a:t>
            </a:r>
          </a:p>
          <a:p>
            <a:pPr>
              <a:buNone/>
            </a:pP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Maior procura de bens relativamente à oferta      aumento dos preços   </a:t>
            </a:r>
          </a:p>
          <a:p>
            <a:pPr>
              <a:buNone/>
            </a:pPr>
            <a:r>
              <a:rPr lang="pt-P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● Subida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 custos de produção</a:t>
            </a:r>
            <a:r>
              <a:rPr lang="pt-P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aumento dos preços .</a:t>
            </a:r>
          </a:p>
          <a:p>
            <a:pPr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endParaRPr lang="pt-PT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39952" y="1844824"/>
            <a:ext cx="0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921900" y="3404127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9992" y="2968671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04337" y="4221088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9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Criação\Jobs 2012\Portugal\LEYA\Templates Leya\Texto Editora\PNG\Template_V2.png"/>
          <p:cNvPicPr>
            <a:picLocks noChangeAspect="1" noChangeArrowheads="1"/>
          </p:cNvPicPr>
          <p:nvPr/>
        </p:nvPicPr>
        <p:blipFill>
          <a:blip r:embed="rId3" cstate="print"/>
          <a:srcRect l="79028" b="87963"/>
          <a:stretch>
            <a:fillRect/>
          </a:stretch>
        </p:blipFill>
        <p:spPr bwMode="auto">
          <a:xfrm>
            <a:off x="7156778" y="0"/>
            <a:ext cx="1917700" cy="825500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PT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Depreciação do valor da moeda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a  moeda perde valor aquisitivo.</a:t>
            </a:r>
          </a:p>
          <a:p>
            <a:pPr marL="0" indent="0">
              <a:buNone/>
            </a:pPr>
            <a:endParaRPr lang="pt-P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Exemplo:</a:t>
            </a:r>
          </a:p>
          <a:p>
            <a:pPr marL="0" indent="0" algn="just">
              <a:buNone/>
            </a:pPr>
            <a:r>
              <a:rPr lang="pt-PT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ano passado 50 euros davam para comprar uma camisola. Este ano, os mesmos 50 euros já não são suficientes para adquirir uma camisola. </a:t>
            </a:r>
          </a:p>
          <a:p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88640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Consequências da inflação </a:t>
            </a:r>
          </a:p>
        </p:txBody>
      </p:sp>
    </p:spTree>
    <p:extLst>
      <p:ext uri="{BB962C8B-B14F-4D97-AF65-F5344CB8AC3E}">
        <p14:creationId xmlns:p14="http://schemas.microsoft.com/office/powerpoint/2010/main" val="34967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Criação\Jobs 2012\Portugal\LEYA\Templates Leya\Texto Editora\PNG\Template_V2.png"/>
          <p:cNvPicPr>
            <a:picLocks noChangeAspect="1" noChangeArrowheads="1"/>
          </p:cNvPicPr>
          <p:nvPr/>
        </p:nvPicPr>
        <p:blipFill>
          <a:blip r:embed="rId3" cstate="print"/>
          <a:srcRect l="79028" b="87963"/>
          <a:stretch>
            <a:fillRect/>
          </a:stretch>
        </p:blipFill>
        <p:spPr bwMode="auto">
          <a:xfrm>
            <a:off x="7156778" y="0"/>
            <a:ext cx="1917700" cy="825500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825500"/>
            <a:ext cx="8229600" cy="5300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Deterioração do poder de compra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o aumento dos preços não é compensado pelo aumento do rendimento.</a:t>
            </a:r>
          </a:p>
          <a:p>
            <a:pPr marL="0" indent="0">
              <a:buNone/>
            </a:pPr>
            <a:endParaRPr lang="pt-P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Exemplo:</a:t>
            </a:r>
          </a:p>
          <a:p>
            <a:pPr marL="0" indent="0" algn="just">
              <a:buNone/>
            </a:pPr>
            <a:r>
              <a:rPr lang="pt-PT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aumento dos preços foi de 2% e o aumento dos rendimentos foi de 1%.</a:t>
            </a:r>
          </a:p>
          <a:p>
            <a:pPr marL="0" indent="0">
              <a:buNone/>
            </a:pPr>
            <a:r>
              <a:rPr lang="pt-PT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Poder de compra = índice de rendimentos / IPC x 100</a:t>
            </a:r>
          </a:p>
          <a:p>
            <a:pPr marL="0" indent="0">
              <a:buNone/>
            </a:pPr>
            <a:r>
              <a:rPr lang="pt-PT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Poder de compra = 101/ 102 x 100 = 99,0</a:t>
            </a:r>
          </a:p>
          <a:p>
            <a:pPr>
              <a:buNone/>
            </a:pP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(99 – 100) x 100 =  - 1%</a:t>
            </a:r>
          </a:p>
          <a:p>
            <a:pPr>
              <a:buNone/>
            </a:pP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100</a:t>
            </a:r>
          </a:p>
          <a:p>
            <a:pPr marL="0" indent="0">
              <a:buNone/>
            </a:pPr>
            <a:r>
              <a:rPr lang="pt-PT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Poder de compra baixou 1%.</a:t>
            </a:r>
          </a:p>
          <a:p>
            <a:endParaRPr lang="pt-PT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18646" y="4590555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Criação\Jobs 2012\Portugal\LEYA\Templates Leya\Texto Editora\PNG\Template_V2.png"/>
          <p:cNvPicPr>
            <a:picLocks noChangeAspect="1" noChangeArrowheads="1"/>
          </p:cNvPicPr>
          <p:nvPr/>
        </p:nvPicPr>
        <p:blipFill>
          <a:blip r:embed="rId3" cstate="print"/>
          <a:srcRect l="79028" b="87963"/>
          <a:stretch>
            <a:fillRect/>
          </a:stretch>
        </p:blipFill>
        <p:spPr bwMode="auto">
          <a:xfrm>
            <a:off x="7156778" y="0"/>
            <a:ext cx="1917700" cy="825500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Abril 2013</a:t>
            </a:r>
          </a:p>
          <a:p>
            <a:pPr>
              <a:buNone/>
            </a:pPr>
            <a:endParaRPr lang="pt-P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PT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Inflação homóloga 4,1%</a:t>
            </a:r>
          </a:p>
          <a:p>
            <a:pPr marL="0" indent="0">
              <a:buNone/>
            </a:pPr>
            <a:r>
              <a:rPr lang="pt-PT" dirty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Evolução dos salários  -1,3%</a:t>
            </a:r>
          </a:p>
          <a:p>
            <a:pPr marL="0" indent="0">
              <a:buNone/>
            </a:pPr>
            <a:r>
              <a:rPr lang="pt-PT" dirty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Poder de compra = 98,7 / 104,1 x 100 = 94,8</a:t>
            </a:r>
          </a:p>
          <a:p>
            <a:pPr>
              <a:buNone/>
            </a:pP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(94,8 -100) x 100 = - 5,2%</a:t>
            </a:r>
          </a:p>
          <a:p>
            <a:pPr>
              <a:buNone/>
            </a:pP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100</a:t>
            </a:r>
          </a:p>
          <a:p>
            <a:pPr marL="0" indent="0">
              <a:buNone/>
            </a:pPr>
            <a:r>
              <a:rPr lang="pt-PT" dirty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poder de compra diminuiu 5,2%</a:t>
            </a:r>
          </a:p>
          <a:p>
            <a:pPr marL="0" indent="0" algn="r">
              <a:buNone/>
            </a:pP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Fonte: INE e Comissão Europeia, maio de 2013</a:t>
            </a:r>
            <a:endParaRPr lang="pt-P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4624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Deterioração do poder de compra em Portugal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99792" y="4340231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9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-1" t="29583" b="17361"/>
          <a:stretch>
            <a:fillRect/>
          </a:stretch>
        </p:blipFill>
        <p:spPr bwMode="auto">
          <a:xfrm>
            <a:off x="0" y="3645024"/>
            <a:ext cx="9144000" cy="3638550"/>
          </a:xfrm>
          <a:prstGeom prst="rect">
            <a:avLst/>
          </a:prstGeom>
          <a:noFill/>
          <a:ln w="9525">
            <a:solidFill>
              <a:srgbClr val="6DDCD9"/>
            </a:solidFill>
            <a:miter lim="800000"/>
            <a:headEnd/>
            <a:tailEnd/>
          </a:ln>
          <a:effectLst/>
        </p:spPr>
      </p:pic>
      <p:pic>
        <p:nvPicPr>
          <p:cNvPr id="19" name="Picture 2" descr="Z:\Criação\Jobs 2012\Portugal\LEYA\Templates Leya\Texto Editora\PNG\Template_V2.png"/>
          <p:cNvPicPr>
            <a:picLocks noChangeAspect="1" noChangeArrowheads="1"/>
          </p:cNvPicPr>
          <p:nvPr/>
        </p:nvPicPr>
        <p:blipFill>
          <a:blip r:embed="rId5" cstate="print"/>
          <a:srcRect l="79028" b="87963"/>
          <a:stretch>
            <a:fillRect/>
          </a:stretch>
        </p:blipFill>
        <p:spPr bwMode="auto">
          <a:xfrm>
            <a:off x="7262812" y="5661248"/>
            <a:ext cx="1917700" cy="825500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1907704" y="2348880"/>
            <a:ext cx="5688632" cy="3024336"/>
          </a:xfrm>
          <a:prstGeom prst="rect">
            <a:avLst/>
          </a:prstGeom>
          <a:solidFill>
            <a:srgbClr val="2DB9B6"/>
          </a:solidFill>
          <a:ln>
            <a:solidFill>
              <a:srgbClr val="27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inflação aumenta a pobreza?</a:t>
            </a:r>
            <a:endParaRPr lang="pt-PT" sz="2400" cap="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23728" y="2564904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atin typeface="Arial" pitchFamily="34" charset="0"/>
                <a:cs typeface="Arial" pitchFamily="34" charset="0"/>
              </a:rPr>
              <a:t>QUESTÃO:</a:t>
            </a:r>
          </a:p>
          <a:p>
            <a:endParaRPr lang="pt-PT" sz="2400" b="1" dirty="0" smtClean="0"/>
          </a:p>
        </p:txBody>
      </p:sp>
      <p:sp>
        <p:nvSpPr>
          <p:cNvPr id="8" name="TextBox 9"/>
          <p:cNvSpPr txBox="1"/>
          <p:nvPr/>
        </p:nvSpPr>
        <p:spPr>
          <a:xfrm>
            <a:off x="971600" y="69269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EFBF39"/>
                </a:solidFill>
                <a:latin typeface="Arial" pitchFamily="34" charset="0"/>
                <a:cs typeface="Arial" pitchFamily="34" charset="0"/>
              </a:rPr>
              <a:t>A inflação – noção, causas e consequências</a:t>
            </a:r>
            <a:endParaRPr lang="pt-PT" sz="2800" b="1" dirty="0">
              <a:solidFill>
                <a:srgbClr val="EFBF3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9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-1" t="29583" b="17361"/>
          <a:stretch>
            <a:fillRect/>
          </a:stretch>
        </p:blipFill>
        <p:spPr bwMode="auto">
          <a:xfrm>
            <a:off x="0" y="3606874"/>
            <a:ext cx="9144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 descr="Z:\Criação\Jobs 2012\Portugal\LEYA\Templates Leya\Texto Editora\PNG\Template_V2.png"/>
          <p:cNvPicPr>
            <a:picLocks noChangeAspect="1" noChangeArrowheads="1"/>
          </p:cNvPicPr>
          <p:nvPr/>
        </p:nvPicPr>
        <p:blipFill>
          <a:blip r:embed="rId5" cstate="print"/>
          <a:srcRect l="79028" b="87963"/>
          <a:stretch>
            <a:fillRect/>
          </a:stretch>
        </p:blipFill>
        <p:spPr bwMode="auto">
          <a:xfrm>
            <a:off x="7262812" y="5661248"/>
            <a:ext cx="1917700" cy="82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9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31100"/>
          <a:stretch>
            <a:fillRect/>
          </a:stretch>
        </p:blipFill>
        <p:spPr bwMode="auto">
          <a:xfrm>
            <a:off x="-1" y="2204864"/>
            <a:ext cx="9144001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Z:\Criação\Jobs 2012\Portugal\LEYA\Templates Leya\Texto Editora\PNG\Template_V2.png"/>
          <p:cNvPicPr>
            <a:picLocks noChangeAspect="1" noChangeArrowheads="1"/>
          </p:cNvPicPr>
          <p:nvPr/>
        </p:nvPicPr>
        <p:blipFill>
          <a:blip r:embed="rId4" cstate="print"/>
          <a:srcRect l="79028" b="87963"/>
          <a:stretch>
            <a:fillRect/>
          </a:stretch>
        </p:blipFill>
        <p:spPr bwMode="auto">
          <a:xfrm>
            <a:off x="7226300" y="116632"/>
            <a:ext cx="1917700" cy="825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2492896"/>
            <a:ext cx="88863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inflação – </a:t>
            </a:r>
            <a:r>
              <a:rPr lang="pt-PT" sz="6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noção,</a:t>
            </a:r>
            <a:endParaRPr lang="pt-PT" sz="6000" dirty="0">
              <a:latin typeface="Arial" pitchFamily="34" charset="0"/>
              <a:cs typeface="Arial" pitchFamily="34" charset="0"/>
            </a:endParaRPr>
          </a:p>
          <a:p>
            <a:r>
              <a:rPr lang="pt-PT" sz="6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PT" sz="6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ausas e consequências</a:t>
            </a:r>
          </a:p>
        </p:txBody>
      </p:sp>
    </p:spTree>
    <p:extLst>
      <p:ext uri="{BB962C8B-B14F-4D97-AF65-F5344CB8AC3E}">
        <p14:creationId xmlns:p14="http://schemas.microsoft.com/office/powerpoint/2010/main" val="15850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Criação\Jobs 2012\Portugal\LEYA\Templates Leya\Texto Editora\PNG\Template_V2.png"/>
          <p:cNvPicPr>
            <a:picLocks noChangeAspect="1" noChangeArrowheads="1"/>
          </p:cNvPicPr>
          <p:nvPr/>
        </p:nvPicPr>
        <p:blipFill>
          <a:blip r:embed="rId3" cstate="print"/>
          <a:srcRect l="79028" b="87963"/>
          <a:stretch>
            <a:fillRect/>
          </a:stretch>
        </p:blipFill>
        <p:spPr bwMode="auto">
          <a:xfrm>
            <a:off x="7156778" y="0"/>
            <a:ext cx="1917700" cy="825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382787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Inflação - noção</a:t>
            </a:r>
            <a:endParaRPr lang="pt-PT" sz="4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100" y="1155925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pt-PT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Subida generalizada e contínua dos preços de bens e serviços</a:t>
            </a:r>
            <a:r>
              <a:rPr lang="pt-PT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P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Exemplo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:</a:t>
            </a:r>
            <a:r>
              <a:rPr lang="pt-PT" dirty="0">
                <a:latin typeface="Arial" pitchFamily="34" charset="0"/>
                <a:cs typeface="Arial" pitchFamily="34" charset="0"/>
              </a:rPr>
              <a:t> No país X, no ano 2008, aumentaram os preços dos principais bens e serviços: alimentos, combustíveis, transportes, saúde, etc.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544152"/>
              </p:ext>
            </p:extLst>
          </p:nvPr>
        </p:nvGraphicFramePr>
        <p:xfrm>
          <a:off x="2261564" y="27809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22768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A inflação em Portugal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5552729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>
                <a:latin typeface="Arial" pitchFamily="34" charset="0"/>
                <a:cs typeface="Arial" pitchFamily="34" charset="0"/>
              </a:rPr>
              <a:t>Fonte: INE, maio 2013</a:t>
            </a:r>
            <a:endParaRPr lang="pt-PT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7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4" grpId="0">
        <p:bldAsOne/>
      </p:bldGraphic>
      <p:bldP spid="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Criação\Jobs 2012\Portugal\LEYA\Templates Leya\Texto Editora\PNG\Template_V2.png"/>
          <p:cNvPicPr>
            <a:picLocks noChangeAspect="1" noChangeArrowheads="1"/>
          </p:cNvPicPr>
          <p:nvPr/>
        </p:nvPicPr>
        <p:blipFill>
          <a:blip r:embed="rId3" cstate="print"/>
          <a:srcRect l="79028" b="87963"/>
          <a:stretch>
            <a:fillRect/>
          </a:stretch>
        </p:blipFill>
        <p:spPr bwMode="auto">
          <a:xfrm>
            <a:off x="7156778" y="0"/>
            <a:ext cx="1917700" cy="825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382787"/>
            <a:ext cx="6833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Inflação – noção e medida</a:t>
            </a:r>
            <a:endParaRPr lang="pt-PT" sz="4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Inflação -  aumento do nível geral dos preços</a:t>
            </a:r>
          </a:p>
          <a:p>
            <a:pPr marL="0" indent="0">
              <a:buNone/>
            </a:pPr>
            <a:r>
              <a:rPr lang="pt-PT" b="1" dirty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Medida do nível geral dos preços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utilização de </a:t>
            </a: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índices de preços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exprimem a variação média dos preços dos bens e serviços de um país</a:t>
            </a:r>
          </a:p>
          <a:p>
            <a:pPr>
              <a:buNone/>
            </a:pPr>
            <a:endParaRPr lang="pt-P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Exemplo: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Portugal, em 2012, os bens não tiveram o mesmo aumento de preços  ( os preços da habitação, água, luz e gás aumentaram mais e os preços dos produtos alimentares aumentaram menos), sendo a </a:t>
            </a: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variação média dos preços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cerca de 2,8 % .</a:t>
            </a:r>
            <a:endParaRPr lang="pt-P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6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Criação\Jobs 2012\Portugal\LEYA\Templates Leya\Texto Editora\PNG\Template_V2.png"/>
          <p:cNvPicPr>
            <a:picLocks noChangeAspect="1" noChangeArrowheads="1"/>
          </p:cNvPicPr>
          <p:nvPr/>
        </p:nvPicPr>
        <p:blipFill>
          <a:blip r:embed="rId3" cstate="print"/>
          <a:srcRect l="79028" b="87963"/>
          <a:stretch>
            <a:fillRect/>
          </a:stretch>
        </p:blipFill>
        <p:spPr bwMode="auto">
          <a:xfrm>
            <a:off x="7156778" y="0"/>
            <a:ext cx="1917700" cy="825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188640"/>
            <a:ext cx="799288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Medida da inflação</a:t>
            </a:r>
          </a:p>
          <a:p>
            <a:r>
              <a:rPr lang="pt-PT" sz="35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Índice de preços no consumidor - IPC</a:t>
            </a:r>
            <a:endParaRPr lang="pt-PT" sz="35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pt-PT" dirty="0" smtClean="0">
                <a:solidFill>
                  <a:schemeClr val="tx1"/>
                </a:solidFill>
                <a:latin typeface="Calibri"/>
              </a:rPr>
              <a:t>●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IPC– mede o custo de um cabaz de bens e serviços. </a:t>
            </a:r>
          </a:p>
          <a:p>
            <a:pPr marL="0" indent="0">
              <a:buNone/>
            </a:pP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● O preço de cada bem e serviço que entra  no cabaz tem uma determinada ponderação, em função da sua importância na estrutura de consumo das famílias. </a:t>
            </a:r>
          </a:p>
          <a:p>
            <a:pPr marL="0" indent="0">
              <a:buNone/>
            </a:pPr>
            <a:endParaRPr lang="pt-PT" dirty="0" smtClean="0"/>
          </a:p>
        </p:txBody>
      </p:sp>
      <p:pic>
        <p:nvPicPr>
          <p:cNvPr id="2050" name="Picture 2" descr="C:\Users\scalmeida\Desktop\shutterstock_815466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79045"/>
            <a:ext cx="3744416" cy="2498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807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Criação\Jobs 2012\Portugal\LEYA\Templates Leya\Texto Editora\PNG\Template_V2.png"/>
          <p:cNvPicPr>
            <a:picLocks noChangeAspect="1" noChangeArrowheads="1"/>
          </p:cNvPicPr>
          <p:nvPr/>
        </p:nvPicPr>
        <p:blipFill>
          <a:blip r:embed="rId3" cstate="print"/>
          <a:srcRect l="79028" b="87963"/>
          <a:stretch>
            <a:fillRect/>
          </a:stretch>
        </p:blipFill>
        <p:spPr bwMode="auto">
          <a:xfrm>
            <a:off x="7156778" y="0"/>
            <a:ext cx="1917700" cy="825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188640"/>
            <a:ext cx="799288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Medida da inflação - </a:t>
            </a:r>
          </a:p>
          <a:p>
            <a:r>
              <a:rPr lang="pt-PT" sz="35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IPC e taxa de inflação</a:t>
            </a:r>
            <a:endParaRPr lang="pt-PT" sz="35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Exemplo: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País X, 2007.</a:t>
            </a:r>
          </a:p>
          <a:p>
            <a:pPr marL="0" indent="0">
              <a:buNone/>
            </a:pPr>
            <a:r>
              <a:rPr lang="pt-PT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de consumo das famílias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40% do orçamento foi gasto em alimentos, 30% em combustíveis, 20% em transportes e 10% em saúde.</a:t>
            </a:r>
          </a:p>
          <a:p>
            <a:pPr marL="0" indent="0">
              <a:buNone/>
            </a:pPr>
            <a:r>
              <a:rPr lang="pt-PT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 base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2000, em que  o IPC será 100</a:t>
            </a:r>
          </a:p>
          <a:p>
            <a:pPr marL="0" indent="0">
              <a:buNone/>
            </a:pPr>
            <a:r>
              <a:rPr lang="pt-PT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Aumentos de preços em 2007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2% para os alimentos (índice 102); 5% para os combustíveis (índice 105), 4% para os transportes (índice 104) e 1% para a saúde (índice 101).</a:t>
            </a:r>
          </a:p>
          <a:p>
            <a:pPr marL="0" indent="0">
              <a:buNone/>
            </a:pPr>
            <a:r>
              <a:rPr lang="pt-PT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IPC (2007) = (0,40 x 102) + (0,30 x 105)+ (0,20 x 104)+  (0,10x 101)= 103,2</a:t>
            </a:r>
          </a:p>
          <a:p>
            <a:pPr marL="0" indent="0">
              <a:buNone/>
            </a:pPr>
            <a:r>
              <a:rPr lang="pt-PT" b="1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● </a:t>
            </a:r>
            <a:r>
              <a:rPr lang="pt-P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taxa de inflação em 2007 será [ (103,2 – 100)/ 100] x 100 = 3,2%</a:t>
            </a:r>
          </a:p>
          <a:p>
            <a:pPr marL="0" indent="0">
              <a:buNone/>
            </a:pPr>
            <a:endParaRPr lang="pt-P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7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Criação\Jobs 2012\Portugal\LEYA\Templates Leya\Texto Editora\PNG\Template_V2.png"/>
          <p:cNvPicPr>
            <a:picLocks noChangeAspect="1" noChangeArrowheads="1"/>
          </p:cNvPicPr>
          <p:nvPr/>
        </p:nvPicPr>
        <p:blipFill>
          <a:blip r:embed="rId3" cstate="print"/>
          <a:srcRect l="79028" b="87963"/>
          <a:stretch>
            <a:fillRect/>
          </a:stretch>
        </p:blipFill>
        <p:spPr bwMode="auto">
          <a:xfrm>
            <a:off x="7156778" y="0"/>
            <a:ext cx="1917700" cy="825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355303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Taxa de inflação homóloga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381284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rial" pitchFamily="34" charset="0"/>
                <a:cs typeface="Arial" pitchFamily="34" charset="0"/>
              </a:rPr>
              <a:t>Compara a variação dos preços de um determinado mês com a variação dos preços verificada no mesmo mês do ano anterior.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0152" y="2381380"/>
            <a:ext cx="17219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latin typeface="Arial" pitchFamily="34" charset="0"/>
                <a:cs typeface="Arial" pitchFamily="34" charset="0"/>
              </a:rPr>
              <a:t>Fonte: INE, 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maio </a:t>
            </a:r>
            <a:r>
              <a:rPr lang="pt-PT" sz="1200" dirty="0">
                <a:latin typeface="Arial" pitchFamily="34" charset="0"/>
                <a:cs typeface="Arial" pitchFamily="34" charset="0"/>
              </a:rPr>
              <a:t>2013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99492"/>
              </p:ext>
            </p:extLst>
          </p:nvPr>
        </p:nvGraphicFramePr>
        <p:xfrm>
          <a:off x="1403648" y="1556792"/>
          <a:ext cx="6096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itchFamily="34" charset="0"/>
                          <a:cs typeface="Arial" pitchFamily="34" charset="0"/>
                        </a:rPr>
                        <a:t>Março 2011</a:t>
                      </a:r>
                      <a:endParaRPr lang="pt-P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itchFamily="34" charset="0"/>
                          <a:cs typeface="Arial" pitchFamily="34" charset="0"/>
                        </a:rPr>
                        <a:t>Março 2012</a:t>
                      </a:r>
                      <a:endParaRPr lang="pt-P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itchFamily="34" charset="0"/>
                          <a:cs typeface="Arial" pitchFamily="34" charset="0"/>
                        </a:rPr>
                        <a:t>Março 2013</a:t>
                      </a:r>
                      <a:endParaRPr lang="pt-P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itchFamily="34" charset="0"/>
                          <a:cs typeface="Arial" pitchFamily="34" charset="0"/>
                        </a:rPr>
                        <a:t>4,0%</a:t>
                      </a:r>
                      <a:endParaRPr lang="pt-P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itchFamily="34" charset="0"/>
                          <a:cs typeface="Arial" pitchFamily="34" charset="0"/>
                        </a:rPr>
                        <a:t>3,1%</a:t>
                      </a:r>
                      <a:endParaRPr lang="pt-P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itchFamily="34" charset="0"/>
                          <a:cs typeface="Arial" pitchFamily="34" charset="0"/>
                        </a:rPr>
                        <a:t>0,5%</a:t>
                      </a:r>
                      <a:endParaRPr lang="pt-P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0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Criação\Jobs 2012\Portugal\LEYA\Templates Leya\Texto Editora\PNG\Template_V2.png"/>
          <p:cNvPicPr>
            <a:picLocks noChangeAspect="1" noChangeArrowheads="1"/>
          </p:cNvPicPr>
          <p:nvPr/>
        </p:nvPicPr>
        <p:blipFill>
          <a:blip r:embed="rId3" cstate="print"/>
          <a:srcRect l="79028" b="87963"/>
          <a:stretch>
            <a:fillRect/>
          </a:stretch>
        </p:blipFill>
        <p:spPr bwMode="auto">
          <a:xfrm>
            <a:off x="7156778" y="0"/>
            <a:ext cx="1917700" cy="825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355303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Taxa média de inflação </a:t>
            </a:r>
          </a:p>
        </p:txBody>
      </p:sp>
      <p:graphicFrame>
        <p:nvGraphicFramePr>
          <p:cNvPr id="9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64491"/>
              </p:ext>
            </p:extLst>
          </p:nvPr>
        </p:nvGraphicFramePr>
        <p:xfrm>
          <a:off x="1475656" y="1900312"/>
          <a:ext cx="6000328" cy="736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6328"/>
                <a:gridCol w="2032000"/>
                <a:gridCol w="2032000"/>
              </a:tblGrid>
              <a:tr h="133216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2010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2011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2012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   1,40 %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3,65 %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2,77 %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15616" y="3718773"/>
            <a:ext cx="6912768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 smtClean="0">
                <a:latin typeface="Calibri"/>
                <a:cs typeface="Arial" pitchFamily="34" charset="0"/>
              </a:rPr>
              <a:t>●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Média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das doze taxas do ano.</a:t>
            </a:r>
          </a:p>
          <a:p>
            <a:pPr>
              <a:lnSpc>
                <a:spcPct val="150000"/>
              </a:lnSpc>
            </a:pPr>
            <a:r>
              <a:rPr lang="pt-PT" sz="2400" dirty="0" smtClean="0">
                <a:latin typeface="Calibri"/>
                <a:cs typeface="Arial" pitchFamily="34" charset="0"/>
              </a:rPr>
              <a:t>●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Expressa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a tendência da evolução dos preços.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88224" y="2636912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 smtClean="0">
                <a:latin typeface="Arial" pitchFamily="34" charset="0"/>
                <a:cs typeface="Arial" pitchFamily="34" charset="0"/>
              </a:rPr>
              <a:t>INE, maio 2013</a:t>
            </a:r>
            <a:endParaRPr lang="pt-PT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Criação\Jobs 2012\Portugal\LEYA\Templates Leya\Texto Editora\PNG\Template_V2.png"/>
          <p:cNvPicPr>
            <a:picLocks noChangeAspect="1" noChangeArrowheads="1"/>
          </p:cNvPicPr>
          <p:nvPr/>
        </p:nvPicPr>
        <p:blipFill>
          <a:blip r:embed="rId3" cstate="print"/>
          <a:srcRect l="79028" b="87963"/>
          <a:stretch>
            <a:fillRect/>
          </a:stretch>
        </p:blipFill>
        <p:spPr bwMode="auto">
          <a:xfrm>
            <a:off x="7156778" y="0"/>
            <a:ext cx="1917700" cy="825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116632"/>
            <a:ext cx="79928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Inflação na área do Euro- IHPC</a:t>
            </a:r>
          </a:p>
          <a:p>
            <a:r>
              <a:rPr lang="pt-PT" sz="39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PT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Índice Harmonizado de Preços no Consumidor)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62880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Arial" pitchFamily="34" charset="0"/>
                <a:cs typeface="Arial" pitchFamily="34" charset="0"/>
              </a:rPr>
              <a:t>IHPC </a:t>
            </a:r>
            <a:r>
              <a:rPr lang="pt-PT" dirty="0">
                <a:latin typeface="Arial" pitchFamily="34" charset="0"/>
                <a:cs typeface="Arial" pitchFamily="34" charset="0"/>
              </a:rPr>
              <a:t>– indicador de inflação, produzido em cada Estado –membro da UE, de acordo com uma metodologia harmonizada, permitindo estabelecer comparações entre os países. </a:t>
            </a:r>
          </a:p>
        </p:txBody>
      </p:sp>
      <p:pic>
        <p:nvPicPr>
          <p:cNvPr id="2" name="Picture 2" descr="C:\Users\scalmeida\Desktop\grafic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183015" cy="36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891</TotalTime>
  <Words>829</Words>
  <Application>Microsoft Office PowerPoint</Application>
  <PresentationFormat>Apresentação no Ecrã (4:3)</PresentationFormat>
  <Paragraphs>116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dos diapositivos</vt:lpstr>
      </vt:variant>
      <vt:variant>
        <vt:i4>17</vt:i4>
      </vt:variant>
    </vt:vector>
  </HeadingPairs>
  <TitlesOfParts>
    <vt:vector size="21" baseType="lpstr">
      <vt:lpstr>Sketchbook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Liliana Fernandes</dc:creator>
  <cp:lastModifiedBy>User</cp:lastModifiedBy>
  <cp:revision>137</cp:revision>
  <dcterms:created xsi:type="dcterms:W3CDTF">2013-04-09T13:42:37Z</dcterms:created>
  <dcterms:modified xsi:type="dcterms:W3CDTF">2020-07-16T13:33:00Z</dcterms:modified>
</cp:coreProperties>
</file>